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tif" ContentType="image/tiff"/>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2" r:id="rId1"/>
  </p:sldMasterIdLst>
  <p:notesMasterIdLst>
    <p:notesMasterId r:id="rId70"/>
  </p:notesMasterIdLst>
  <p:handoutMasterIdLst>
    <p:handoutMasterId r:id="rId71"/>
  </p:handoutMasterIdLst>
  <p:sldIdLst>
    <p:sldId id="256" r:id="rId2"/>
    <p:sldId id="257" r:id="rId3"/>
    <p:sldId id="333" r:id="rId4"/>
    <p:sldId id="259" r:id="rId5"/>
    <p:sldId id="312" r:id="rId6"/>
    <p:sldId id="335" r:id="rId7"/>
    <p:sldId id="261" r:id="rId8"/>
    <p:sldId id="262" r:id="rId9"/>
    <p:sldId id="326" r:id="rId10"/>
    <p:sldId id="321" r:id="rId11"/>
    <p:sldId id="322" r:id="rId12"/>
    <p:sldId id="323" r:id="rId13"/>
    <p:sldId id="366" r:id="rId14"/>
    <p:sldId id="368" r:id="rId15"/>
    <p:sldId id="334" r:id="rId16"/>
    <p:sldId id="336" r:id="rId17"/>
    <p:sldId id="337" r:id="rId18"/>
    <p:sldId id="338" r:id="rId19"/>
    <p:sldId id="339" r:id="rId20"/>
    <p:sldId id="340" r:id="rId21"/>
    <p:sldId id="341" r:id="rId22"/>
    <p:sldId id="342" r:id="rId23"/>
    <p:sldId id="264" r:id="rId24"/>
    <p:sldId id="279" r:id="rId25"/>
    <p:sldId id="280" r:id="rId26"/>
    <p:sldId id="343" r:id="rId27"/>
    <p:sldId id="344" r:id="rId28"/>
    <p:sldId id="369" r:id="rId29"/>
    <p:sldId id="345" r:id="rId30"/>
    <p:sldId id="346" r:id="rId31"/>
    <p:sldId id="347" r:id="rId32"/>
    <p:sldId id="348" r:id="rId33"/>
    <p:sldId id="349" r:id="rId34"/>
    <p:sldId id="286" r:id="rId35"/>
    <p:sldId id="287" r:id="rId36"/>
    <p:sldId id="288" r:id="rId37"/>
    <p:sldId id="289" r:id="rId38"/>
    <p:sldId id="290" r:id="rId39"/>
    <p:sldId id="291" r:id="rId40"/>
    <p:sldId id="310" r:id="rId41"/>
    <p:sldId id="266" r:id="rId42"/>
    <p:sldId id="292" r:id="rId43"/>
    <p:sldId id="293" r:id="rId44"/>
    <p:sldId id="294" r:id="rId45"/>
    <p:sldId id="361" r:id="rId46"/>
    <p:sldId id="267" r:id="rId47"/>
    <p:sldId id="370" r:id="rId48"/>
    <p:sldId id="371" r:id="rId49"/>
    <p:sldId id="362" r:id="rId50"/>
    <p:sldId id="276" r:id="rId51"/>
    <p:sldId id="363" r:id="rId52"/>
    <p:sldId id="271" r:id="rId53"/>
    <p:sldId id="300" r:id="rId54"/>
    <p:sldId id="301" r:id="rId55"/>
    <p:sldId id="302" r:id="rId56"/>
    <p:sldId id="303" r:id="rId57"/>
    <p:sldId id="304" r:id="rId58"/>
    <p:sldId id="305" r:id="rId59"/>
    <p:sldId id="306" r:id="rId60"/>
    <p:sldId id="307" r:id="rId61"/>
    <p:sldId id="308" r:id="rId62"/>
    <p:sldId id="309" r:id="rId63"/>
    <p:sldId id="273" r:id="rId64"/>
    <p:sldId id="329" r:id="rId65"/>
    <p:sldId id="330" r:id="rId66"/>
    <p:sldId id="332" r:id="rId67"/>
    <p:sldId id="328" r:id="rId68"/>
    <p:sldId id="277" r:id="rId6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750" autoAdjust="0"/>
  </p:normalViewPr>
  <p:slideViewPr>
    <p:cSldViewPr>
      <p:cViewPr varScale="1">
        <p:scale>
          <a:sx n="85" d="100"/>
          <a:sy n="85" d="100"/>
        </p:scale>
        <p:origin x="1158" y="84"/>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sorterViewPr>
    <p:cViewPr>
      <p:scale>
        <a:sx n="98" d="100"/>
        <a:sy n="98" d="100"/>
      </p:scale>
      <p:origin x="0" y="0"/>
    </p:cViewPr>
  </p:sorterViewPr>
  <p:notesViewPr>
    <p:cSldViewPr>
      <p:cViewPr varScale="1">
        <p:scale>
          <a:sx n="79" d="100"/>
          <a:sy n="79" d="100"/>
        </p:scale>
        <p:origin x="-2046" y="-9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2"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t" anchorCtr="0" compatLnSpc="1">
            <a:prstTxWarp prst="textNoShape">
              <a:avLst/>
            </a:prstTxWarp>
          </a:bodyPr>
          <a:lstStyle>
            <a:lvl1pPr defTabSz="931363" eaLnBrk="1" hangingPunct="1">
              <a:defRPr sz="1300">
                <a:latin typeface="Arial" charset="0"/>
              </a:defRPr>
            </a:lvl1pPr>
          </a:lstStyle>
          <a:p>
            <a:pPr>
              <a:defRPr/>
            </a:pPr>
            <a:endParaRPr lang="en-US"/>
          </a:p>
        </p:txBody>
      </p:sp>
      <p:sp>
        <p:nvSpPr>
          <p:cNvPr id="150531" name="Rectangle 3"/>
          <p:cNvSpPr>
            <a:spLocks noGrp="1" noChangeArrowheads="1"/>
          </p:cNvSpPr>
          <p:nvPr>
            <p:ph type="dt" sz="quarter" idx="1"/>
          </p:nvPr>
        </p:nvSpPr>
        <p:spPr bwMode="auto">
          <a:xfrm>
            <a:off x="397034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t" anchorCtr="0" compatLnSpc="1">
            <a:prstTxWarp prst="textNoShape">
              <a:avLst/>
            </a:prstTxWarp>
          </a:bodyPr>
          <a:lstStyle>
            <a:lvl1pPr algn="r" defTabSz="931363" eaLnBrk="1" hangingPunct="1">
              <a:defRPr sz="1300">
                <a:latin typeface="Arial" charset="0"/>
              </a:defRPr>
            </a:lvl1pPr>
          </a:lstStyle>
          <a:p>
            <a:pPr>
              <a:defRPr/>
            </a:pPr>
            <a:endParaRPr lang="en-US"/>
          </a:p>
        </p:txBody>
      </p:sp>
      <p:sp>
        <p:nvSpPr>
          <p:cNvPr id="150532" name="Rectangle 4"/>
          <p:cNvSpPr>
            <a:spLocks noGrp="1" noChangeArrowheads="1"/>
          </p:cNvSpPr>
          <p:nvPr>
            <p:ph type="ftr" sz="quarter" idx="2"/>
          </p:nvPr>
        </p:nvSpPr>
        <p:spPr bwMode="auto">
          <a:xfrm>
            <a:off x="2"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b" anchorCtr="0" compatLnSpc="1">
            <a:prstTxWarp prst="textNoShape">
              <a:avLst/>
            </a:prstTxWarp>
          </a:bodyPr>
          <a:lstStyle>
            <a:lvl1pPr defTabSz="931363" eaLnBrk="1" hangingPunct="1">
              <a:defRPr sz="1300">
                <a:latin typeface="Arial" charset="0"/>
              </a:defRPr>
            </a:lvl1pPr>
          </a:lstStyle>
          <a:p>
            <a:pPr>
              <a:defRPr/>
            </a:pPr>
            <a:endParaRPr lang="en-US"/>
          </a:p>
        </p:txBody>
      </p:sp>
      <p:sp>
        <p:nvSpPr>
          <p:cNvPr id="150533" name="Rectangle 5"/>
          <p:cNvSpPr>
            <a:spLocks noGrp="1" noChangeArrowheads="1"/>
          </p:cNvSpPr>
          <p:nvPr>
            <p:ph type="sldNum" sz="quarter" idx="3"/>
          </p:nvPr>
        </p:nvSpPr>
        <p:spPr bwMode="auto">
          <a:xfrm>
            <a:off x="397034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b" anchorCtr="0" compatLnSpc="1">
            <a:prstTxWarp prst="textNoShape">
              <a:avLst/>
            </a:prstTxWarp>
          </a:bodyPr>
          <a:lstStyle>
            <a:lvl1pPr algn="r" defTabSz="931363" eaLnBrk="1" hangingPunct="1">
              <a:defRPr sz="1300">
                <a:latin typeface="Arial" charset="0"/>
              </a:defRPr>
            </a:lvl1pPr>
          </a:lstStyle>
          <a:p>
            <a:pPr>
              <a:defRPr/>
            </a:pPr>
            <a:fld id="{32260579-A9D1-4459-A1B7-D4DB25E746B5}" type="slidenum">
              <a:rPr lang="en-US"/>
              <a:pPr>
                <a:defRPr/>
              </a:pPr>
              <a:t>‹#›</a:t>
            </a:fld>
            <a:endParaRPr lang="en-US"/>
          </a:p>
        </p:txBody>
      </p:sp>
    </p:spTree>
    <p:extLst>
      <p:ext uri="{BB962C8B-B14F-4D97-AF65-F5344CB8AC3E}">
        <p14:creationId xmlns:p14="http://schemas.microsoft.com/office/powerpoint/2010/main" val="253614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2"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t" anchorCtr="0" compatLnSpc="1">
            <a:prstTxWarp prst="textNoShape">
              <a:avLst/>
            </a:prstTxWarp>
          </a:bodyPr>
          <a:lstStyle>
            <a:lvl1pPr defTabSz="931363" eaLnBrk="1" hangingPunct="1">
              <a:defRPr sz="130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97034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t" anchorCtr="0" compatLnSpc="1">
            <a:prstTxWarp prst="textNoShape">
              <a:avLst/>
            </a:prstTxWarp>
          </a:bodyPr>
          <a:lstStyle>
            <a:lvl1pPr algn="r" defTabSz="931363" eaLnBrk="1" hangingPunct="1">
              <a:defRPr sz="1300">
                <a:latin typeface="Arial" charset="0"/>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5957" name="Rectangle 5"/>
          <p:cNvSpPr>
            <a:spLocks noGrp="1" noChangeArrowheads="1"/>
          </p:cNvSpPr>
          <p:nvPr>
            <p:ph type="body" sz="quarter" idx="3"/>
          </p:nvPr>
        </p:nvSpPr>
        <p:spPr bwMode="auto">
          <a:xfrm>
            <a:off x="701677" y="4416427"/>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958" name="Rectangle 6"/>
          <p:cNvSpPr>
            <a:spLocks noGrp="1" noChangeArrowheads="1"/>
          </p:cNvSpPr>
          <p:nvPr>
            <p:ph type="ftr" sz="quarter" idx="4"/>
          </p:nvPr>
        </p:nvSpPr>
        <p:spPr bwMode="auto">
          <a:xfrm>
            <a:off x="2"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b" anchorCtr="0" compatLnSpc="1">
            <a:prstTxWarp prst="textNoShape">
              <a:avLst/>
            </a:prstTxWarp>
          </a:bodyPr>
          <a:lstStyle>
            <a:lvl1pPr defTabSz="931363" eaLnBrk="1" hangingPunct="1">
              <a:defRPr sz="130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97034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05" tIns="46553" rIns="93105" bIns="46553" numCol="1" anchor="b" anchorCtr="0" compatLnSpc="1">
            <a:prstTxWarp prst="textNoShape">
              <a:avLst/>
            </a:prstTxWarp>
          </a:bodyPr>
          <a:lstStyle>
            <a:lvl1pPr algn="r" defTabSz="931363" eaLnBrk="1" hangingPunct="1">
              <a:defRPr sz="1300">
                <a:latin typeface="Arial" charset="0"/>
              </a:defRPr>
            </a:lvl1pPr>
          </a:lstStyle>
          <a:p>
            <a:pPr>
              <a:defRPr/>
            </a:pPr>
            <a:fld id="{661328C6-3D70-4E1A-8CD8-B929F6D411E8}" type="slidenum">
              <a:rPr lang="en-US"/>
              <a:pPr>
                <a:defRPr/>
              </a:pPr>
              <a:t>‹#›</a:t>
            </a:fld>
            <a:endParaRPr lang="en-US"/>
          </a:p>
        </p:txBody>
      </p:sp>
    </p:spTree>
    <p:extLst>
      <p:ext uri="{BB962C8B-B14F-4D97-AF65-F5344CB8AC3E}">
        <p14:creationId xmlns:p14="http://schemas.microsoft.com/office/powerpoint/2010/main" val="4270749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41AA509-D834-4D20-A4E3-5DD45AB77CF7}" type="slidenum">
              <a:rPr lang="en-US" altLang="en-US" smtClean="0">
                <a:latin typeface="Arial" charset="0"/>
              </a:rPr>
              <a:pPr/>
              <a:t>1</a:t>
            </a:fld>
            <a:endParaRPr lang="en-US" altLang="en-US">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a:p>
        </p:txBody>
      </p:sp>
      <p:sp>
        <p:nvSpPr>
          <p:cNvPr id="8192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B00F6E5F-A1CB-4FB9-B970-117A0E998208}" type="slidenum">
              <a:rPr lang="en-US" altLang="en-US" smtClean="0">
                <a:latin typeface="Arial" charset="0"/>
              </a:rPr>
              <a:pPr/>
              <a:t>10</a:t>
            </a:fld>
            <a:endParaRPr lang="en-US" alt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endParaRPr lang="en-US" altLang="en-US"/>
          </a:p>
        </p:txBody>
      </p:sp>
      <p:sp>
        <p:nvSpPr>
          <p:cNvPr id="8294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6334CC0-573C-4EF1-82A2-EE8FB6B12545}" type="slidenum">
              <a:rPr lang="en-US" altLang="en-US" smtClean="0">
                <a:latin typeface="Arial" charset="0"/>
              </a:rPr>
              <a:pPr/>
              <a:t>11</a:t>
            </a:fld>
            <a:endParaRPr lang="en-US"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a:p>
        </p:txBody>
      </p:sp>
      <p:sp>
        <p:nvSpPr>
          <p:cNvPr id="8397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9F12E7C-6886-498F-BE21-B74DA7FEBD9E}" type="slidenum">
              <a:rPr lang="en-US" altLang="en-US" smtClean="0">
                <a:latin typeface="Arial" charset="0"/>
              </a:rPr>
              <a:pPr/>
              <a:t>12</a:t>
            </a:fld>
            <a:endParaRPr lang="en-US" alt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endParaRPr lang="en-US" altLang="en-US"/>
          </a:p>
        </p:txBody>
      </p:sp>
      <p:sp>
        <p:nvSpPr>
          <p:cNvPr id="8499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A6715861-D33E-4A64-90C8-F5D07AEBF559}" type="slidenum">
              <a:rPr lang="en-US" altLang="en-US" smtClean="0">
                <a:latin typeface="Arial" charset="0"/>
              </a:rPr>
              <a:pPr/>
              <a:t>13</a:t>
            </a:fld>
            <a:endParaRPr lang="en-US" alt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altLang="en-US"/>
          </a:p>
        </p:txBody>
      </p:sp>
      <p:sp>
        <p:nvSpPr>
          <p:cNvPr id="86020" name="Slide Number Placeholder 3"/>
          <p:cNvSpPr>
            <a:spLocks noGrp="1"/>
          </p:cNvSpPr>
          <p:nvPr>
            <p:ph type="sldNum" sz="quarter" idx="5"/>
          </p:nvPr>
        </p:nvSpPr>
        <p:spPr>
          <a:noFill/>
        </p:spPr>
        <p:txBody>
          <a:bodyPr/>
          <a:lstStyle>
            <a:lvl1pPr defTabSz="930002">
              <a:defRPr>
                <a:solidFill>
                  <a:schemeClr val="tx1"/>
                </a:solidFill>
                <a:latin typeface="Times New Roman" pitchFamily="18" charset="0"/>
              </a:defRPr>
            </a:lvl1pPr>
            <a:lvl2pPr marL="742732" indent="-285666" defTabSz="930002">
              <a:defRPr>
                <a:solidFill>
                  <a:schemeClr val="tx1"/>
                </a:solidFill>
                <a:latin typeface="Times New Roman" pitchFamily="18" charset="0"/>
              </a:defRPr>
            </a:lvl2pPr>
            <a:lvl3pPr marL="1142666" indent="-228534" defTabSz="930002">
              <a:defRPr>
                <a:solidFill>
                  <a:schemeClr val="tx1"/>
                </a:solidFill>
                <a:latin typeface="Times New Roman" pitchFamily="18" charset="0"/>
              </a:defRPr>
            </a:lvl3pPr>
            <a:lvl4pPr marL="1599731" indent="-228534" defTabSz="930002">
              <a:defRPr>
                <a:solidFill>
                  <a:schemeClr val="tx1"/>
                </a:solidFill>
                <a:latin typeface="Times New Roman" pitchFamily="18" charset="0"/>
              </a:defRPr>
            </a:lvl4pPr>
            <a:lvl5pPr marL="2056798" indent="-228534" defTabSz="930002">
              <a:defRPr>
                <a:solidFill>
                  <a:schemeClr val="tx1"/>
                </a:solidFill>
                <a:latin typeface="Times New Roman" pitchFamily="18" charset="0"/>
              </a:defRPr>
            </a:lvl5pPr>
            <a:lvl6pPr marL="2513864" indent="-228534" defTabSz="930002" eaLnBrk="0" fontAlgn="base" hangingPunct="0">
              <a:spcBef>
                <a:spcPct val="0"/>
              </a:spcBef>
              <a:spcAft>
                <a:spcPct val="0"/>
              </a:spcAft>
              <a:defRPr>
                <a:solidFill>
                  <a:schemeClr val="tx1"/>
                </a:solidFill>
                <a:latin typeface="Times New Roman" pitchFamily="18" charset="0"/>
              </a:defRPr>
            </a:lvl6pPr>
            <a:lvl7pPr marL="2970929" indent="-228534" defTabSz="930002" eaLnBrk="0" fontAlgn="base" hangingPunct="0">
              <a:spcBef>
                <a:spcPct val="0"/>
              </a:spcBef>
              <a:spcAft>
                <a:spcPct val="0"/>
              </a:spcAft>
              <a:defRPr>
                <a:solidFill>
                  <a:schemeClr val="tx1"/>
                </a:solidFill>
                <a:latin typeface="Times New Roman" pitchFamily="18" charset="0"/>
              </a:defRPr>
            </a:lvl7pPr>
            <a:lvl8pPr marL="3427996" indent="-228534" defTabSz="930002" eaLnBrk="0" fontAlgn="base" hangingPunct="0">
              <a:spcBef>
                <a:spcPct val="0"/>
              </a:spcBef>
              <a:spcAft>
                <a:spcPct val="0"/>
              </a:spcAft>
              <a:defRPr>
                <a:solidFill>
                  <a:schemeClr val="tx1"/>
                </a:solidFill>
                <a:latin typeface="Times New Roman" pitchFamily="18" charset="0"/>
              </a:defRPr>
            </a:lvl8pPr>
            <a:lvl9pPr marL="3885061" indent="-228534" defTabSz="930002" eaLnBrk="0" fontAlgn="base" hangingPunct="0">
              <a:spcBef>
                <a:spcPct val="0"/>
              </a:spcBef>
              <a:spcAft>
                <a:spcPct val="0"/>
              </a:spcAft>
              <a:defRPr>
                <a:solidFill>
                  <a:schemeClr val="tx1"/>
                </a:solidFill>
                <a:latin typeface="Times New Roman" pitchFamily="18" charset="0"/>
              </a:defRPr>
            </a:lvl9pPr>
          </a:lstStyle>
          <a:p>
            <a:fld id="{1A0FAD74-4459-4A7E-AFB0-5D9E88D5D9F1}" type="slidenum">
              <a:rPr lang="en-US" altLang="en-US" smtClean="0">
                <a:latin typeface="Arial" charset="0"/>
              </a:rPr>
              <a:pPr/>
              <a:t>14</a:t>
            </a:fld>
            <a:endParaRPr lang="en-US" alt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p:spPr>
        <p:txBody>
          <a:bodyPr/>
          <a:lstStyle/>
          <a:p>
            <a:endParaRPr lang="en-US" altLang="en-US"/>
          </a:p>
        </p:txBody>
      </p:sp>
      <p:sp>
        <p:nvSpPr>
          <p:cNvPr id="8704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4989BE0E-BDD3-429C-B06B-7C6C45DAD0E8}" type="slidenum">
              <a:rPr lang="en-US" altLang="en-US" smtClean="0">
                <a:latin typeface="Arial" charset="0"/>
              </a:rPr>
              <a:pPr/>
              <a:t>15</a:t>
            </a:fld>
            <a:endParaRPr lang="en-US" alt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endParaRPr lang="en-US" altLang="en-US"/>
          </a:p>
        </p:txBody>
      </p:sp>
      <p:sp>
        <p:nvSpPr>
          <p:cNvPr id="8806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EBCEF89C-33E7-46C8-9147-F3454BB95E57}" type="slidenum">
              <a:rPr lang="en-US" altLang="en-US" smtClean="0">
                <a:latin typeface="Arial" charset="0"/>
              </a:rPr>
              <a:pPr/>
              <a:t>16</a:t>
            </a:fld>
            <a:endParaRPr lang="en-US" altLang="en-US">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endParaRPr lang="en-US" altLang="en-US"/>
          </a:p>
        </p:txBody>
      </p:sp>
      <p:sp>
        <p:nvSpPr>
          <p:cNvPr id="8909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951CFB4-535C-42B9-B16C-7D7A0FFDD65C}" type="slidenum">
              <a:rPr lang="en-US" altLang="en-US" smtClean="0">
                <a:latin typeface="Arial" charset="0"/>
              </a:rPr>
              <a:pPr/>
              <a:t>17</a:t>
            </a:fld>
            <a:endParaRPr lang="en-US" altLang="en-US">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endParaRPr lang="en-US" altLang="en-US"/>
          </a:p>
        </p:txBody>
      </p:sp>
      <p:sp>
        <p:nvSpPr>
          <p:cNvPr id="9011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1283B59B-7ACD-45D3-90BA-25477F555C4D}" type="slidenum">
              <a:rPr lang="en-US" altLang="en-US" smtClean="0">
                <a:latin typeface="Arial" charset="0"/>
              </a:rPr>
              <a:pPr/>
              <a:t>18</a:t>
            </a:fld>
            <a:endParaRPr lang="en-US" altLang="en-US">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endParaRPr lang="en-US" altLang="en-US"/>
          </a:p>
        </p:txBody>
      </p:sp>
      <p:sp>
        <p:nvSpPr>
          <p:cNvPr id="9114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2D3B8D60-56FA-4B52-9C1E-A027CC01A847}" type="slidenum">
              <a:rPr lang="en-US" altLang="en-US" smtClean="0">
                <a:latin typeface="Arial" charset="0"/>
              </a:rPr>
              <a:pPr/>
              <a:t>19</a:t>
            </a:fld>
            <a:endParaRPr lang="en-US" alt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2D53E56C-68CC-4A9B-8A17-287411D38C5B}" type="slidenum">
              <a:rPr lang="en-US" altLang="en-US" smtClean="0">
                <a:latin typeface="Arial" charset="0"/>
              </a:rPr>
              <a:pPr/>
              <a:t>2</a:t>
            </a:fld>
            <a:endParaRPr lang="en-US" altLang="en-US">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endParaRPr lang="en-US" altLang="en-US"/>
          </a:p>
        </p:txBody>
      </p:sp>
      <p:sp>
        <p:nvSpPr>
          <p:cNvPr id="9216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4C91A75C-19C0-432A-8DF0-7975BB78AED4}" type="slidenum">
              <a:rPr lang="en-US" altLang="en-US" smtClean="0">
                <a:latin typeface="Arial" charset="0"/>
              </a:rPr>
              <a:pPr/>
              <a:t>20</a:t>
            </a:fld>
            <a:endParaRPr lang="en-US" altLang="en-US">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endParaRPr lang="en-US" altLang="en-US"/>
          </a:p>
        </p:txBody>
      </p:sp>
      <p:sp>
        <p:nvSpPr>
          <p:cNvPr id="9318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B0C6D3A9-3AE6-41DC-8B4A-10D84EBAD257}" type="slidenum">
              <a:rPr lang="en-US" altLang="en-US" smtClean="0">
                <a:latin typeface="Arial" charset="0"/>
              </a:rPr>
              <a:pPr/>
              <a:t>21</a:t>
            </a:fld>
            <a:endParaRPr lang="en-US" altLang="en-US">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p:spPr>
        <p:txBody>
          <a:bodyPr/>
          <a:lstStyle/>
          <a:p>
            <a:endParaRPr lang="en-US" altLang="en-US"/>
          </a:p>
        </p:txBody>
      </p:sp>
      <p:sp>
        <p:nvSpPr>
          <p:cNvPr id="9421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DD3B1FA-E37A-482A-ADEA-046628E5B3EE}" type="slidenum">
              <a:rPr lang="en-US" altLang="en-US" smtClean="0">
                <a:latin typeface="Arial" charset="0"/>
              </a:rPr>
              <a:pPr/>
              <a:t>22</a:t>
            </a:fld>
            <a:endParaRPr lang="en-US" altLang="en-US">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p:spPr>
        <p:txBody>
          <a:bodyPr/>
          <a:lstStyle/>
          <a:p>
            <a:endParaRPr lang="en-US" altLang="en-US"/>
          </a:p>
        </p:txBody>
      </p:sp>
      <p:sp>
        <p:nvSpPr>
          <p:cNvPr id="9523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61F3838-52D5-4329-869C-F49A98B7ACC3}" type="slidenum">
              <a:rPr lang="en-US" altLang="en-US" smtClean="0">
                <a:latin typeface="Arial" charset="0"/>
              </a:rPr>
              <a:pPr/>
              <a:t>23</a:t>
            </a:fld>
            <a:endParaRPr lang="en-US" altLang="en-US">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endParaRPr lang="en-US" altLang="en-US"/>
          </a:p>
        </p:txBody>
      </p:sp>
      <p:sp>
        <p:nvSpPr>
          <p:cNvPr id="9626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BE97F05E-E8D0-4D49-A930-7C695FFE02E2}" type="slidenum">
              <a:rPr lang="en-US" altLang="en-US" smtClean="0">
                <a:latin typeface="Arial" charset="0"/>
              </a:rPr>
              <a:pPr/>
              <a:t>24</a:t>
            </a:fld>
            <a:endParaRPr lang="en-US" altLang="en-US">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endParaRPr lang="en-US" altLang="en-US"/>
          </a:p>
        </p:txBody>
      </p:sp>
      <p:sp>
        <p:nvSpPr>
          <p:cNvPr id="9728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A8AEC1B0-A597-48AE-8D3A-1389E87B34EF}" type="slidenum">
              <a:rPr lang="en-US" altLang="en-US" smtClean="0">
                <a:latin typeface="Arial" charset="0"/>
              </a:rPr>
              <a:pPr/>
              <a:t>25</a:t>
            </a:fld>
            <a:endParaRPr lang="en-US" altLang="en-US">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p:spPr>
        <p:txBody>
          <a:bodyPr/>
          <a:lstStyle/>
          <a:p>
            <a:endParaRPr lang="en-US" altLang="en-US"/>
          </a:p>
        </p:txBody>
      </p:sp>
      <p:sp>
        <p:nvSpPr>
          <p:cNvPr id="9830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9D28566-F764-47E0-951A-19F2D82DBD17}" type="slidenum">
              <a:rPr lang="en-US" altLang="en-US" smtClean="0">
                <a:latin typeface="Arial" charset="0"/>
              </a:rPr>
              <a:pPr/>
              <a:t>26</a:t>
            </a:fld>
            <a:endParaRPr lang="en-US" altLang="en-US">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endParaRPr lang="en-US" altLang="en-US"/>
          </a:p>
        </p:txBody>
      </p:sp>
      <p:sp>
        <p:nvSpPr>
          <p:cNvPr id="9933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C923FA9-E27A-489B-A6C3-FA4A3B93F2C9}" type="slidenum">
              <a:rPr lang="en-US" altLang="en-US" smtClean="0">
                <a:latin typeface="Arial" charset="0"/>
              </a:rPr>
              <a:pPr/>
              <a:t>27</a:t>
            </a:fld>
            <a:endParaRPr lang="en-US" altLang="en-US">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endParaRPr lang="en-US" altLang="en-US"/>
          </a:p>
        </p:txBody>
      </p:sp>
      <p:sp>
        <p:nvSpPr>
          <p:cNvPr id="10035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4EC40E2-71B2-4AD0-958E-CB77289F0429}" type="slidenum">
              <a:rPr lang="en-US" altLang="en-US" smtClean="0">
                <a:latin typeface="Arial" charset="0"/>
              </a:rPr>
              <a:pPr/>
              <a:t>29</a:t>
            </a:fld>
            <a:endParaRPr lang="en-US" altLang="en-US">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p:spPr>
        <p:txBody>
          <a:bodyPr/>
          <a:lstStyle/>
          <a:p>
            <a:endParaRPr lang="en-US" altLang="en-US"/>
          </a:p>
        </p:txBody>
      </p:sp>
      <p:sp>
        <p:nvSpPr>
          <p:cNvPr id="10138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C1990F2-1DD1-49FC-8964-D76545169936}" type="slidenum">
              <a:rPr lang="en-US" altLang="en-US" smtClean="0">
                <a:latin typeface="Arial" charset="0"/>
              </a:rPr>
              <a:pPr/>
              <a:t>30</a:t>
            </a:fld>
            <a:endParaRPr lang="en-US" alt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endParaRPr lang="en-US" altLang="en-US"/>
          </a:p>
        </p:txBody>
      </p:sp>
      <p:sp>
        <p:nvSpPr>
          <p:cNvPr id="7475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82894F1-09F4-4A55-972B-E90397C0F139}" type="slidenum">
              <a:rPr lang="en-US" altLang="en-US" smtClean="0">
                <a:latin typeface="Arial" charset="0"/>
              </a:rPr>
              <a:pPr/>
              <a:t>3</a:t>
            </a:fld>
            <a:endParaRPr lang="en-US" altLang="en-US">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endParaRPr lang="en-US" altLang="en-US"/>
          </a:p>
        </p:txBody>
      </p:sp>
      <p:sp>
        <p:nvSpPr>
          <p:cNvPr id="10240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26E85499-BED6-434C-BAF6-D2BE7E7DAD71}" type="slidenum">
              <a:rPr lang="en-US" altLang="en-US" smtClean="0">
                <a:latin typeface="Arial" charset="0"/>
              </a:rPr>
              <a:pPr/>
              <a:t>31</a:t>
            </a:fld>
            <a:endParaRPr lang="en-US" altLang="en-US">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p:spPr>
        <p:txBody>
          <a:bodyPr/>
          <a:lstStyle/>
          <a:p>
            <a:endParaRPr lang="en-US" altLang="en-US"/>
          </a:p>
        </p:txBody>
      </p:sp>
      <p:sp>
        <p:nvSpPr>
          <p:cNvPr id="10342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5A6E31B3-2283-4FA1-A981-D9056058C67A}" type="slidenum">
              <a:rPr lang="en-US" altLang="en-US" smtClean="0">
                <a:latin typeface="Arial" charset="0"/>
              </a:rPr>
              <a:pPr/>
              <a:t>32</a:t>
            </a:fld>
            <a:endParaRPr lang="en-US" altLang="en-US">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p:spPr>
        <p:txBody>
          <a:bodyPr/>
          <a:lstStyle/>
          <a:p>
            <a:endParaRPr lang="en-US" altLang="en-US"/>
          </a:p>
        </p:txBody>
      </p:sp>
      <p:sp>
        <p:nvSpPr>
          <p:cNvPr id="10445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56601CDB-CA35-47E5-B408-918AC6EA1EEA}" type="slidenum">
              <a:rPr lang="en-US" altLang="en-US" smtClean="0">
                <a:latin typeface="Arial" charset="0"/>
              </a:rPr>
              <a:pPr/>
              <a:t>33</a:t>
            </a:fld>
            <a:endParaRPr lang="en-US" altLang="en-US">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p:spPr>
        <p:txBody>
          <a:bodyPr/>
          <a:lstStyle/>
          <a:p>
            <a:endParaRPr lang="en-US" altLang="en-US"/>
          </a:p>
        </p:txBody>
      </p:sp>
      <p:sp>
        <p:nvSpPr>
          <p:cNvPr id="10547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ECCA3A5D-3322-45C6-B01E-CC729D99EC25}" type="slidenum">
              <a:rPr lang="en-US" altLang="en-US" smtClean="0">
                <a:latin typeface="Arial" charset="0"/>
              </a:rPr>
              <a:pPr/>
              <a:t>34</a:t>
            </a:fld>
            <a:endParaRPr lang="en-US" altLang="en-US">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p:spPr>
        <p:txBody>
          <a:bodyPr/>
          <a:lstStyle/>
          <a:p>
            <a:endParaRPr lang="en-US" altLang="en-US"/>
          </a:p>
        </p:txBody>
      </p:sp>
      <p:sp>
        <p:nvSpPr>
          <p:cNvPr id="10650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B383FEB9-017B-4099-8579-19F2A101C321}" type="slidenum">
              <a:rPr lang="en-US" altLang="en-US" smtClean="0">
                <a:latin typeface="Arial" charset="0"/>
              </a:rPr>
              <a:pPr/>
              <a:t>35</a:t>
            </a:fld>
            <a:endParaRPr lang="en-US" altLang="en-US">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p:spPr>
        <p:txBody>
          <a:bodyPr/>
          <a:lstStyle/>
          <a:p>
            <a:endParaRPr lang="en-US" altLang="en-US"/>
          </a:p>
        </p:txBody>
      </p:sp>
      <p:sp>
        <p:nvSpPr>
          <p:cNvPr id="10752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40668BCE-6CA3-406A-A731-B2DA16A4A69C}" type="slidenum">
              <a:rPr lang="en-US" altLang="en-US" smtClean="0">
                <a:latin typeface="Arial" charset="0"/>
              </a:rPr>
              <a:pPr/>
              <a:t>36</a:t>
            </a:fld>
            <a:endParaRPr lang="en-US" altLang="en-US">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p:spPr>
        <p:txBody>
          <a:bodyPr/>
          <a:lstStyle/>
          <a:p>
            <a:endParaRPr lang="en-US" altLang="en-US"/>
          </a:p>
        </p:txBody>
      </p:sp>
      <p:sp>
        <p:nvSpPr>
          <p:cNvPr id="10854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AE62B38D-0EE4-48D9-8BE8-D16EA1C98BCF}" type="slidenum">
              <a:rPr lang="en-US" altLang="en-US" smtClean="0">
                <a:latin typeface="Arial" charset="0"/>
              </a:rPr>
              <a:pPr/>
              <a:t>37</a:t>
            </a:fld>
            <a:endParaRPr lang="en-US" altLang="en-US">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en-US" altLang="en-US"/>
          </a:p>
        </p:txBody>
      </p:sp>
      <p:sp>
        <p:nvSpPr>
          <p:cNvPr id="10957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912E7ADF-1392-46E4-84F4-EAF3018E1133}" type="slidenum">
              <a:rPr lang="en-US" altLang="en-US" smtClean="0">
                <a:latin typeface="Arial" charset="0"/>
              </a:rPr>
              <a:pPr/>
              <a:t>38</a:t>
            </a:fld>
            <a:endParaRPr lang="en-US" altLang="en-US">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p:spPr>
        <p:txBody>
          <a:bodyPr/>
          <a:lstStyle/>
          <a:p>
            <a:endParaRPr lang="en-US" altLang="en-US"/>
          </a:p>
        </p:txBody>
      </p:sp>
      <p:sp>
        <p:nvSpPr>
          <p:cNvPr id="11059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BC0D91D-061B-40A7-B46E-99CAADCCA5AA}" type="slidenum">
              <a:rPr lang="en-US" altLang="en-US" smtClean="0">
                <a:latin typeface="Arial" charset="0"/>
              </a:rPr>
              <a:pPr/>
              <a:t>39</a:t>
            </a:fld>
            <a:endParaRPr lang="en-US" altLang="en-US">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p:spPr>
        <p:txBody>
          <a:bodyPr/>
          <a:lstStyle/>
          <a:p>
            <a:endParaRPr lang="en-US" altLang="en-US"/>
          </a:p>
        </p:txBody>
      </p:sp>
      <p:sp>
        <p:nvSpPr>
          <p:cNvPr id="11162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7F52E773-E87D-429E-936B-F8EAE09F2E76}" type="slidenum">
              <a:rPr lang="en-US" altLang="en-US" smtClean="0">
                <a:latin typeface="Arial" charset="0"/>
              </a:rPr>
              <a:pPr/>
              <a:t>40</a:t>
            </a:fld>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endParaRPr lang="en-US" altLang="en-US"/>
          </a:p>
        </p:txBody>
      </p:sp>
      <p:sp>
        <p:nvSpPr>
          <p:cNvPr id="7578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5B9E2043-82E3-4758-B582-25D1648EDE56}" type="slidenum">
              <a:rPr lang="en-US" altLang="en-US" smtClean="0">
                <a:latin typeface="Arial" charset="0"/>
              </a:rPr>
              <a:pPr/>
              <a:t>4</a:t>
            </a:fld>
            <a:endParaRPr lang="en-US" altLang="en-US">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p:spPr>
        <p:txBody>
          <a:bodyPr/>
          <a:lstStyle/>
          <a:p>
            <a:endParaRPr lang="en-US" altLang="en-US"/>
          </a:p>
        </p:txBody>
      </p:sp>
      <p:sp>
        <p:nvSpPr>
          <p:cNvPr id="11264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06C1EFEC-262B-4351-B125-3CEE059A8F1C}" type="slidenum">
              <a:rPr lang="en-US" altLang="en-US" smtClean="0">
                <a:latin typeface="Arial" charset="0"/>
              </a:rPr>
              <a:pPr/>
              <a:t>41</a:t>
            </a:fld>
            <a:endParaRPr lang="en-US" altLang="en-US">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p:spPr>
        <p:txBody>
          <a:bodyPr/>
          <a:lstStyle/>
          <a:p>
            <a:endParaRPr lang="en-US" altLang="en-US"/>
          </a:p>
        </p:txBody>
      </p:sp>
      <p:sp>
        <p:nvSpPr>
          <p:cNvPr id="11366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15E44F0-1A48-4D39-B22D-301244B81CB3}" type="slidenum">
              <a:rPr lang="en-US" altLang="en-US" smtClean="0">
                <a:latin typeface="Arial" charset="0"/>
              </a:rPr>
              <a:pPr/>
              <a:t>42</a:t>
            </a:fld>
            <a:endParaRPr lang="en-US" altLang="en-US">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p:spPr>
        <p:txBody>
          <a:bodyPr/>
          <a:lstStyle/>
          <a:p>
            <a:endParaRPr lang="en-US" altLang="en-US"/>
          </a:p>
        </p:txBody>
      </p:sp>
      <p:sp>
        <p:nvSpPr>
          <p:cNvPr id="11469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029B3659-895D-4005-8C27-B75DABBB9BFE}" type="slidenum">
              <a:rPr lang="en-US" altLang="en-US" smtClean="0">
                <a:latin typeface="Arial" charset="0"/>
              </a:rPr>
              <a:pPr/>
              <a:t>43</a:t>
            </a:fld>
            <a:endParaRPr lang="en-US" altLang="en-US">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p:spPr>
        <p:txBody>
          <a:bodyPr/>
          <a:lstStyle/>
          <a:p>
            <a:endParaRPr lang="en-US" altLang="en-US"/>
          </a:p>
        </p:txBody>
      </p:sp>
      <p:sp>
        <p:nvSpPr>
          <p:cNvPr id="11571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09B0FD6-3560-420C-B027-EBA29E20AE60}" type="slidenum">
              <a:rPr lang="en-US" altLang="en-US" smtClean="0">
                <a:latin typeface="Arial" charset="0"/>
              </a:rPr>
              <a:pPr/>
              <a:t>44</a:t>
            </a:fld>
            <a:endParaRPr lang="en-US" altLang="en-US">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p:spPr>
        <p:txBody>
          <a:bodyPr/>
          <a:lstStyle/>
          <a:p>
            <a:endParaRPr lang="en-US" altLang="en-US"/>
          </a:p>
        </p:txBody>
      </p:sp>
      <p:sp>
        <p:nvSpPr>
          <p:cNvPr id="116740" name="Slide Number Placeholder 3"/>
          <p:cNvSpPr>
            <a:spLocks noGrp="1"/>
          </p:cNvSpPr>
          <p:nvPr>
            <p:ph type="sldNum" sz="quarter" idx="5"/>
          </p:nvPr>
        </p:nvSpPr>
        <p:spPr>
          <a:noFill/>
        </p:spPr>
        <p:txBody>
          <a:bodyPr/>
          <a:lstStyle>
            <a:lvl1pPr defTabSz="930002">
              <a:defRPr>
                <a:solidFill>
                  <a:schemeClr val="tx1"/>
                </a:solidFill>
                <a:latin typeface="Times New Roman" pitchFamily="18" charset="0"/>
              </a:defRPr>
            </a:lvl1pPr>
            <a:lvl2pPr marL="742732" indent="-285666" defTabSz="930002">
              <a:defRPr>
                <a:solidFill>
                  <a:schemeClr val="tx1"/>
                </a:solidFill>
                <a:latin typeface="Times New Roman" pitchFamily="18" charset="0"/>
              </a:defRPr>
            </a:lvl2pPr>
            <a:lvl3pPr marL="1142666" indent="-228534" defTabSz="930002">
              <a:defRPr>
                <a:solidFill>
                  <a:schemeClr val="tx1"/>
                </a:solidFill>
                <a:latin typeface="Times New Roman" pitchFamily="18" charset="0"/>
              </a:defRPr>
            </a:lvl3pPr>
            <a:lvl4pPr marL="1599731" indent="-228534" defTabSz="930002">
              <a:defRPr>
                <a:solidFill>
                  <a:schemeClr val="tx1"/>
                </a:solidFill>
                <a:latin typeface="Times New Roman" pitchFamily="18" charset="0"/>
              </a:defRPr>
            </a:lvl4pPr>
            <a:lvl5pPr marL="2056798" indent="-228534" defTabSz="930002">
              <a:defRPr>
                <a:solidFill>
                  <a:schemeClr val="tx1"/>
                </a:solidFill>
                <a:latin typeface="Times New Roman" pitchFamily="18" charset="0"/>
              </a:defRPr>
            </a:lvl5pPr>
            <a:lvl6pPr marL="2513864" indent="-228534" defTabSz="930002" eaLnBrk="0" fontAlgn="base" hangingPunct="0">
              <a:spcBef>
                <a:spcPct val="0"/>
              </a:spcBef>
              <a:spcAft>
                <a:spcPct val="0"/>
              </a:spcAft>
              <a:defRPr>
                <a:solidFill>
                  <a:schemeClr val="tx1"/>
                </a:solidFill>
                <a:latin typeface="Times New Roman" pitchFamily="18" charset="0"/>
              </a:defRPr>
            </a:lvl6pPr>
            <a:lvl7pPr marL="2970929" indent="-228534" defTabSz="930002" eaLnBrk="0" fontAlgn="base" hangingPunct="0">
              <a:spcBef>
                <a:spcPct val="0"/>
              </a:spcBef>
              <a:spcAft>
                <a:spcPct val="0"/>
              </a:spcAft>
              <a:defRPr>
                <a:solidFill>
                  <a:schemeClr val="tx1"/>
                </a:solidFill>
                <a:latin typeface="Times New Roman" pitchFamily="18" charset="0"/>
              </a:defRPr>
            </a:lvl7pPr>
            <a:lvl8pPr marL="3427996" indent="-228534" defTabSz="930002" eaLnBrk="0" fontAlgn="base" hangingPunct="0">
              <a:spcBef>
                <a:spcPct val="0"/>
              </a:spcBef>
              <a:spcAft>
                <a:spcPct val="0"/>
              </a:spcAft>
              <a:defRPr>
                <a:solidFill>
                  <a:schemeClr val="tx1"/>
                </a:solidFill>
                <a:latin typeface="Times New Roman" pitchFamily="18" charset="0"/>
              </a:defRPr>
            </a:lvl8pPr>
            <a:lvl9pPr marL="3885061" indent="-228534" defTabSz="930002" eaLnBrk="0" fontAlgn="base" hangingPunct="0">
              <a:spcBef>
                <a:spcPct val="0"/>
              </a:spcBef>
              <a:spcAft>
                <a:spcPct val="0"/>
              </a:spcAft>
              <a:defRPr>
                <a:solidFill>
                  <a:schemeClr val="tx1"/>
                </a:solidFill>
                <a:latin typeface="Times New Roman" pitchFamily="18" charset="0"/>
              </a:defRPr>
            </a:lvl9pPr>
          </a:lstStyle>
          <a:p>
            <a:fld id="{7006210B-7F0C-4320-9319-5F5993F38C99}" type="slidenum">
              <a:rPr lang="en-US" altLang="en-US" smtClean="0">
                <a:latin typeface="Arial" charset="0"/>
              </a:rPr>
              <a:pPr/>
              <a:t>45</a:t>
            </a:fld>
            <a:endParaRPr lang="en-US" altLang="en-US">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p:spPr>
        <p:txBody>
          <a:bodyPr/>
          <a:lstStyle/>
          <a:p>
            <a:endParaRPr lang="en-US" altLang="en-US"/>
          </a:p>
        </p:txBody>
      </p:sp>
      <p:sp>
        <p:nvSpPr>
          <p:cNvPr id="11776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12CE1265-B39D-49B5-968B-04EF62995135}" type="slidenum">
              <a:rPr lang="en-US" altLang="en-US" smtClean="0">
                <a:latin typeface="Arial" charset="0"/>
              </a:rPr>
              <a:pPr/>
              <a:t>46</a:t>
            </a:fld>
            <a:endParaRPr lang="en-US" altLang="en-US">
              <a:latin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p:spPr>
        <p:txBody>
          <a:bodyPr/>
          <a:lstStyle/>
          <a:p>
            <a:endParaRPr lang="en-US" altLang="en-US"/>
          </a:p>
        </p:txBody>
      </p:sp>
      <p:sp>
        <p:nvSpPr>
          <p:cNvPr id="118788" name="Slide Number Placeholder 3"/>
          <p:cNvSpPr>
            <a:spLocks noGrp="1"/>
          </p:cNvSpPr>
          <p:nvPr>
            <p:ph type="sldNum" sz="quarter" idx="5"/>
          </p:nvPr>
        </p:nvSpPr>
        <p:spPr>
          <a:noFill/>
        </p:spPr>
        <p:txBody>
          <a:bodyPr/>
          <a:lstStyle>
            <a:lvl1pPr defTabSz="928552">
              <a:defRPr>
                <a:solidFill>
                  <a:schemeClr val="tx1"/>
                </a:solidFill>
                <a:latin typeface="Times New Roman" pitchFamily="18" charset="0"/>
              </a:defRPr>
            </a:lvl1pPr>
            <a:lvl2pPr marL="742841" indent="-285708" defTabSz="928552">
              <a:defRPr>
                <a:solidFill>
                  <a:schemeClr val="tx1"/>
                </a:solidFill>
                <a:latin typeface="Times New Roman" pitchFamily="18" charset="0"/>
              </a:defRPr>
            </a:lvl2pPr>
            <a:lvl3pPr marL="1142833" indent="-228567" defTabSz="928552">
              <a:defRPr>
                <a:solidFill>
                  <a:schemeClr val="tx1"/>
                </a:solidFill>
                <a:latin typeface="Times New Roman" pitchFamily="18" charset="0"/>
              </a:defRPr>
            </a:lvl3pPr>
            <a:lvl4pPr marL="1599965" indent="-228567" defTabSz="928552">
              <a:defRPr>
                <a:solidFill>
                  <a:schemeClr val="tx1"/>
                </a:solidFill>
                <a:latin typeface="Times New Roman" pitchFamily="18" charset="0"/>
              </a:defRPr>
            </a:lvl4pPr>
            <a:lvl5pPr marL="2057099" indent="-228567" defTabSz="928552">
              <a:defRPr>
                <a:solidFill>
                  <a:schemeClr val="tx1"/>
                </a:solidFill>
                <a:latin typeface="Times New Roman" pitchFamily="18" charset="0"/>
              </a:defRPr>
            </a:lvl5pPr>
            <a:lvl6pPr marL="2514232" indent="-228567" defTabSz="928552" eaLnBrk="0" fontAlgn="base" hangingPunct="0">
              <a:spcBef>
                <a:spcPct val="0"/>
              </a:spcBef>
              <a:spcAft>
                <a:spcPct val="0"/>
              </a:spcAft>
              <a:defRPr>
                <a:solidFill>
                  <a:schemeClr val="tx1"/>
                </a:solidFill>
                <a:latin typeface="Times New Roman" pitchFamily="18" charset="0"/>
              </a:defRPr>
            </a:lvl6pPr>
            <a:lvl7pPr marL="2971364" indent="-228567" defTabSz="928552" eaLnBrk="0" fontAlgn="base" hangingPunct="0">
              <a:spcBef>
                <a:spcPct val="0"/>
              </a:spcBef>
              <a:spcAft>
                <a:spcPct val="0"/>
              </a:spcAft>
              <a:defRPr>
                <a:solidFill>
                  <a:schemeClr val="tx1"/>
                </a:solidFill>
                <a:latin typeface="Times New Roman" pitchFamily="18" charset="0"/>
              </a:defRPr>
            </a:lvl7pPr>
            <a:lvl8pPr marL="3428498" indent="-228567" defTabSz="928552" eaLnBrk="0" fontAlgn="base" hangingPunct="0">
              <a:spcBef>
                <a:spcPct val="0"/>
              </a:spcBef>
              <a:spcAft>
                <a:spcPct val="0"/>
              </a:spcAft>
              <a:defRPr>
                <a:solidFill>
                  <a:schemeClr val="tx1"/>
                </a:solidFill>
                <a:latin typeface="Times New Roman" pitchFamily="18" charset="0"/>
              </a:defRPr>
            </a:lvl8pPr>
            <a:lvl9pPr marL="3885630" indent="-228567" defTabSz="928552" eaLnBrk="0" fontAlgn="base" hangingPunct="0">
              <a:spcBef>
                <a:spcPct val="0"/>
              </a:spcBef>
              <a:spcAft>
                <a:spcPct val="0"/>
              </a:spcAft>
              <a:defRPr>
                <a:solidFill>
                  <a:schemeClr val="tx1"/>
                </a:solidFill>
                <a:latin typeface="Times New Roman" pitchFamily="18" charset="0"/>
              </a:defRPr>
            </a:lvl9pPr>
          </a:lstStyle>
          <a:p>
            <a:fld id="{4C75332C-ED63-46A8-A887-99292715E7E4}" type="slidenum">
              <a:rPr lang="en-US" altLang="en-US" smtClean="0">
                <a:latin typeface="Arial" charset="0"/>
              </a:rPr>
              <a:pPr/>
              <a:t>47</a:t>
            </a:fld>
            <a:endParaRPr lang="en-US" altLang="en-US">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p:spPr>
        <p:txBody>
          <a:bodyPr/>
          <a:lstStyle/>
          <a:p>
            <a:endParaRPr lang="en-US" altLang="en-US"/>
          </a:p>
        </p:txBody>
      </p:sp>
      <p:sp>
        <p:nvSpPr>
          <p:cNvPr id="119812" name="Slide Number Placeholder 3"/>
          <p:cNvSpPr>
            <a:spLocks noGrp="1"/>
          </p:cNvSpPr>
          <p:nvPr>
            <p:ph type="sldNum" sz="quarter" idx="5"/>
          </p:nvPr>
        </p:nvSpPr>
        <p:spPr>
          <a:noFill/>
        </p:spPr>
        <p:txBody>
          <a:bodyPr/>
          <a:lstStyle>
            <a:lvl1pPr defTabSz="928552">
              <a:defRPr>
                <a:solidFill>
                  <a:schemeClr val="tx1"/>
                </a:solidFill>
                <a:latin typeface="Times New Roman" pitchFamily="18" charset="0"/>
              </a:defRPr>
            </a:lvl1pPr>
            <a:lvl2pPr marL="742841" indent="-285708" defTabSz="928552">
              <a:defRPr>
                <a:solidFill>
                  <a:schemeClr val="tx1"/>
                </a:solidFill>
                <a:latin typeface="Times New Roman" pitchFamily="18" charset="0"/>
              </a:defRPr>
            </a:lvl2pPr>
            <a:lvl3pPr marL="1142833" indent="-228567" defTabSz="928552">
              <a:defRPr>
                <a:solidFill>
                  <a:schemeClr val="tx1"/>
                </a:solidFill>
                <a:latin typeface="Times New Roman" pitchFamily="18" charset="0"/>
              </a:defRPr>
            </a:lvl3pPr>
            <a:lvl4pPr marL="1599965" indent="-228567" defTabSz="928552">
              <a:defRPr>
                <a:solidFill>
                  <a:schemeClr val="tx1"/>
                </a:solidFill>
                <a:latin typeface="Times New Roman" pitchFamily="18" charset="0"/>
              </a:defRPr>
            </a:lvl4pPr>
            <a:lvl5pPr marL="2057099" indent="-228567" defTabSz="928552">
              <a:defRPr>
                <a:solidFill>
                  <a:schemeClr val="tx1"/>
                </a:solidFill>
                <a:latin typeface="Times New Roman" pitchFamily="18" charset="0"/>
              </a:defRPr>
            </a:lvl5pPr>
            <a:lvl6pPr marL="2514232" indent="-228567" defTabSz="928552" eaLnBrk="0" fontAlgn="base" hangingPunct="0">
              <a:spcBef>
                <a:spcPct val="0"/>
              </a:spcBef>
              <a:spcAft>
                <a:spcPct val="0"/>
              </a:spcAft>
              <a:defRPr>
                <a:solidFill>
                  <a:schemeClr val="tx1"/>
                </a:solidFill>
                <a:latin typeface="Times New Roman" pitchFamily="18" charset="0"/>
              </a:defRPr>
            </a:lvl6pPr>
            <a:lvl7pPr marL="2971364" indent="-228567" defTabSz="928552" eaLnBrk="0" fontAlgn="base" hangingPunct="0">
              <a:spcBef>
                <a:spcPct val="0"/>
              </a:spcBef>
              <a:spcAft>
                <a:spcPct val="0"/>
              </a:spcAft>
              <a:defRPr>
                <a:solidFill>
                  <a:schemeClr val="tx1"/>
                </a:solidFill>
                <a:latin typeface="Times New Roman" pitchFamily="18" charset="0"/>
              </a:defRPr>
            </a:lvl7pPr>
            <a:lvl8pPr marL="3428498" indent="-228567" defTabSz="928552" eaLnBrk="0" fontAlgn="base" hangingPunct="0">
              <a:spcBef>
                <a:spcPct val="0"/>
              </a:spcBef>
              <a:spcAft>
                <a:spcPct val="0"/>
              </a:spcAft>
              <a:defRPr>
                <a:solidFill>
                  <a:schemeClr val="tx1"/>
                </a:solidFill>
                <a:latin typeface="Times New Roman" pitchFamily="18" charset="0"/>
              </a:defRPr>
            </a:lvl8pPr>
            <a:lvl9pPr marL="3885630" indent="-228567" defTabSz="928552" eaLnBrk="0" fontAlgn="base" hangingPunct="0">
              <a:spcBef>
                <a:spcPct val="0"/>
              </a:spcBef>
              <a:spcAft>
                <a:spcPct val="0"/>
              </a:spcAft>
              <a:defRPr>
                <a:solidFill>
                  <a:schemeClr val="tx1"/>
                </a:solidFill>
                <a:latin typeface="Times New Roman" pitchFamily="18" charset="0"/>
              </a:defRPr>
            </a:lvl9pPr>
          </a:lstStyle>
          <a:p>
            <a:fld id="{B2CAD1E5-F448-4F64-9CDF-21BA71C812D0}" type="slidenum">
              <a:rPr lang="en-US" altLang="en-US" smtClean="0">
                <a:latin typeface="Arial" charset="0"/>
              </a:rPr>
              <a:pPr/>
              <a:t>48</a:t>
            </a:fld>
            <a:endParaRPr lang="en-US" altLang="en-US">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endParaRPr lang="en-US" altLang="en-US"/>
          </a:p>
        </p:txBody>
      </p:sp>
      <p:sp>
        <p:nvSpPr>
          <p:cNvPr id="120836" name="Slide Number Placeholder 3"/>
          <p:cNvSpPr>
            <a:spLocks noGrp="1"/>
          </p:cNvSpPr>
          <p:nvPr>
            <p:ph type="sldNum" sz="quarter" idx="5"/>
          </p:nvPr>
        </p:nvSpPr>
        <p:spPr>
          <a:noFill/>
        </p:spPr>
        <p:txBody>
          <a:bodyPr/>
          <a:lstStyle>
            <a:lvl1pPr defTabSz="930002">
              <a:defRPr>
                <a:solidFill>
                  <a:schemeClr val="tx1"/>
                </a:solidFill>
                <a:latin typeface="Times New Roman" pitchFamily="18" charset="0"/>
              </a:defRPr>
            </a:lvl1pPr>
            <a:lvl2pPr marL="742732" indent="-285666" defTabSz="930002">
              <a:defRPr>
                <a:solidFill>
                  <a:schemeClr val="tx1"/>
                </a:solidFill>
                <a:latin typeface="Times New Roman" pitchFamily="18" charset="0"/>
              </a:defRPr>
            </a:lvl2pPr>
            <a:lvl3pPr marL="1142666" indent="-228534" defTabSz="930002">
              <a:defRPr>
                <a:solidFill>
                  <a:schemeClr val="tx1"/>
                </a:solidFill>
                <a:latin typeface="Times New Roman" pitchFamily="18" charset="0"/>
              </a:defRPr>
            </a:lvl3pPr>
            <a:lvl4pPr marL="1599731" indent="-228534" defTabSz="930002">
              <a:defRPr>
                <a:solidFill>
                  <a:schemeClr val="tx1"/>
                </a:solidFill>
                <a:latin typeface="Times New Roman" pitchFamily="18" charset="0"/>
              </a:defRPr>
            </a:lvl4pPr>
            <a:lvl5pPr marL="2056798" indent="-228534" defTabSz="930002">
              <a:defRPr>
                <a:solidFill>
                  <a:schemeClr val="tx1"/>
                </a:solidFill>
                <a:latin typeface="Times New Roman" pitchFamily="18" charset="0"/>
              </a:defRPr>
            </a:lvl5pPr>
            <a:lvl6pPr marL="2513864" indent="-228534" defTabSz="930002" eaLnBrk="0" fontAlgn="base" hangingPunct="0">
              <a:spcBef>
                <a:spcPct val="0"/>
              </a:spcBef>
              <a:spcAft>
                <a:spcPct val="0"/>
              </a:spcAft>
              <a:defRPr>
                <a:solidFill>
                  <a:schemeClr val="tx1"/>
                </a:solidFill>
                <a:latin typeface="Times New Roman" pitchFamily="18" charset="0"/>
              </a:defRPr>
            </a:lvl6pPr>
            <a:lvl7pPr marL="2970929" indent="-228534" defTabSz="930002" eaLnBrk="0" fontAlgn="base" hangingPunct="0">
              <a:spcBef>
                <a:spcPct val="0"/>
              </a:spcBef>
              <a:spcAft>
                <a:spcPct val="0"/>
              </a:spcAft>
              <a:defRPr>
                <a:solidFill>
                  <a:schemeClr val="tx1"/>
                </a:solidFill>
                <a:latin typeface="Times New Roman" pitchFamily="18" charset="0"/>
              </a:defRPr>
            </a:lvl7pPr>
            <a:lvl8pPr marL="3427996" indent="-228534" defTabSz="930002" eaLnBrk="0" fontAlgn="base" hangingPunct="0">
              <a:spcBef>
                <a:spcPct val="0"/>
              </a:spcBef>
              <a:spcAft>
                <a:spcPct val="0"/>
              </a:spcAft>
              <a:defRPr>
                <a:solidFill>
                  <a:schemeClr val="tx1"/>
                </a:solidFill>
                <a:latin typeface="Times New Roman" pitchFamily="18" charset="0"/>
              </a:defRPr>
            </a:lvl8pPr>
            <a:lvl9pPr marL="3885061" indent="-228534" defTabSz="930002" eaLnBrk="0" fontAlgn="base" hangingPunct="0">
              <a:spcBef>
                <a:spcPct val="0"/>
              </a:spcBef>
              <a:spcAft>
                <a:spcPct val="0"/>
              </a:spcAft>
              <a:defRPr>
                <a:solidFill>
                  <a:schemeClr val="tx1"/>
                </a:solidFill>
                <a:latin typeface="Times New Roman" pitchFamily="18" charset="0"/>
              </a:defRPr>
            </a:lvl9pPr>
          </a:lstStyle>
          <a:p>
            <a:fld id="{606E83CE-98BB-40C4-B3FD-1E3EA94DCAE3}" type="slidenum">
              <a:rPr lang="en-US" altLang="en-US" smtClean="0">
                <a:latin typeface="Arial" charset="0"/>
              </a:rPr>
              <a:pPr/>
              <a:t>49</a:t>
            </a:fld>
            <a:endParaRPr lang="en-US" altLang="en-US">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a:p>
        </p:txBody>
      </p:sp>
      <p:sp>
        <p:nvSpPr>
          <p:cNvPr id="12186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9C4383EE-D838-4ACF-9093-158259CDC696}" type="slidenum">
              <a:rPr lang="en-US" altLang="en-US" smtClean="0">
                <a:latin typeface="Arial" charset="0"/>
              </a:rPr>
              <a:pPr/>
              <a:t>50</a:t>
            </a:fld>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6F37A7C4-CDCB-4B27-B30C-7C13DA633847}" type="slidenum">
              <a:rPr lang="en-US" altLang="en-US" smtClean="0">
                <a:latin typeface="Arial" charset="0"/>
              </a:rPr>
              <a:pPr/>
              <a:t>5</a:t>
            </a:fld>
            <a:endParaRPr lang="en-US" altLang="en-US">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33450" y="4416427"/>
            <a:ext cx="5143500" cy="4181475"/>
          </a:xfrm>
          <a:noFill/>
        </p:spPr>
        <p:txBody>
          <a:bodyPr/>
          <a:lstStyle/>
          <a:p>
            <a:pPr eaLnBrk="1" hangingPunct="1"/>
            <a:r>
              <a:rPr lang="en-US" altLang="en-US" b="1"/>
              <a:t>Apportionments are based on disbursements.  Not all disbursements … but just those monies that we spend on our own programs, activities, and operations.  The formula on page 4 itemizes the excluded items such as benevolent activity and capital expenditures. The remaining expenses are salaries, benefits, programs, and operating costs.  These become the basis on which the Conference approved budget is allocated.  </a:t>
            </a:r>
          </a:p>
          <a:p>
            <a:pPr eaLnBrk="1" hangingPunct="1"/>
            <a:endParaRPr lang="en-US" altLang="en-US" b="1"/>
          </a:p>
          <a:p>
            <a:pPr eaLnBrk="1" hangingPunct="1"/>
            <a:r>
              <a:rPr lang="en-US" altLang="en-US" b="1"/>
              <a:t>This formula is continuously reviewed to ensure fairness between churches in the sharing of ministry cost.</a:t>
            </a:r>
          </a:p>
          <a:p>
            <a:pPr eaLnBrk="1" hangingPunct="1"/>
            <a:endParaRPr lang="en-US" altLang="en-US" b="1"/>
          </a:p>
          <a:p>
            <a:pPr eaLnBrk="1" hangingPunct="1"/>
            <a:endParaRPr lang="en-US" altLang="en-US" b="1"/>
          </a:p>
          <a:p>
            <a:pPr eaLnBrk="1" hangingPunct="1"/>
            <a:r>
              <a:rPr lang="en-US" altLang="en-US" b="1"/>
              <a:t>The formula also provides methods to limit the growth of apportionments in any year by utilizing a four year average of disbursements if it is lower than the current year.  Finally, apportionments are not allowed to increase more than 15% </a:t>
            </a:r>
          </a:p>
          <a:p>
            <a:pPr eaLnBrk="1" hangingPunct="1"/>
            <a:endParaRPr lang="en-US" altLang="en-US" b="1"/>
          </a:p>
          <a:p>
            <a:pPr eaLnBrk="1" hangingPunct="1"/>
            <a:endParaRPr lang="en-US" altLang="en-US" b="1"/>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p:spPr>
        <p:txBody>
          <a:bodyPr/>
          <a:lstStyle/>
          <a:p>
            <a:endParaRPr lang="en-US" altLang="en-US"/>
          </a:p>
        </p:txBody>
      </p:sp>
      <p:sp>
        <p:nvSpPr>
          <p:cNvPr id="122884" name="Slide Number Placeholder 3"/>
          <p:cNvSpPr>
            <a:spLocks noGrp="1"/>
          </p:cNvSpPr>
          <p:nvPr>
            <p:ph type="sldNum" sz="quarter" idx="5"/>
          </p:nvPr>
        </p:nvSpPr>
        <p:spPr>
          <a:noFill/>
        </p:spPr>
        <p:txBody>
          <a:bodyPr/>
          <a:lstStyle>
            <a:lvl1pPr defTabSz="930002">
              <a:defRPr>
                <a:solidFill>
                  <a:schemeClr val="tx1"/>
                </a:solidFill>
                <a:latin typeface="Times New Roman" pitchFamily="18" charset="0"/>
              </a:defRPr>
            </a:lvl1pPr>
            <a:lvl2pPr marL="742732" indent="-285666" defTabSz="930002">
              <a:defRPr>
                <a:solidFill>
                  <a:schemeClr val="tx1"/>
                </a:solidFill>
                <a:latin typeface="Times New Roman" pitchFamily="18" charset="0"/>
              </a:defRPr>
            </a:lvl2pPr>
            <a:lvl3pPr marL="1142666" indent="-228534" defTabSz="930002">
              <a:defRPr>
                <a:solidFill>
                  <a:schemeClr val="tx1"/>
                </a:solidFill>
                <a:latin typeface="Times New Roman" pitchFamily="18" charset="0"/>
              </a:defRPr>
            </a:lvl3pPr>
            <a:lvl4pPr marL="1599731" indent="-228534" defTabSz="930002">
              <a:defRPr>
                <a:solidFill>
                  <a:schemeClr val="tx1"/>
                </a:solidFill>
                <a:latin typeface="Times New Roman" pitchFamily="18" charset="0"/>
              </a:defRPr>
            </a:lvl4pPr>
            <a:lvl5pPr marL="2056798" indent="-228534" defTabSz="930002">
              <a:defRPr>
                <a:solidFill>
                  <a:schemeClr val="tx1"/>
                </a:solidFill>
                <a:latin typeface="Times New Roman" pitchFamily="18" charset="0"/>
              </a:defRPr>
            </a:lvl5pPr>
            <a:lvl6pPr marL="2513864" indent="-228534" defTabSz="930002" eaLnBrk="0" fontAlgn="base" hangingPunct="0">
              <a:spcBef>
                <a:spcPct val="0"/>
              </a:spcBef>
              <a:spcAft>
                <a:spcPct val="0"/>
              </a:spcAft>
              <a:defRPr>
                <a:solidFill>
                  <a:schemeClr val="tx1"/>
                </a:solidFill>
                <a:latin typeface="Times New Roman" pitchFamily="18" charset="0"/>
              </a:defRPr>
            </a:lvl6pPr>
            <a:lvl7pPr marL="2970929" indent="-228534" defTabSz="930002" eaLnBrk="0" fontAlgn="base" hangingPunct="0">
              <a:spcBef>
                <a:spcPct val="0"/>
              </a:spcBef>
              <a:spcAft>
                <a:spcPct val="0"/>
              </a:spcAft>
              <a:defRPr>
                <a:solidFill>
                  <a:schemeClr val="tx1"/>
                </a:solidFill>
                <a:latin typeface="Times New Roman" pitchFamily="18" charset="0"/>
              </a:defRPr>
            </a:lvl7pPr>
            <a:lvl8pPr marL="3427996" indent="-228534" defTabSz="930002" eaLnBrk="0" fontAlgn="base" hangingPunct="0">
              <a:spcBef>
                <a:spcPct val="0"/>
              </a:spcBef>
              <a:spcAft>
                <a:spcPct val="0"/>
              </a:spcAft>
              <a:defRPr>
                <a:solidFill>
                  <a:schemeClr val="tx1"/>
                </a:solidFill>
                <a:latin typeface="Times New Roman" pitchFamily="18" charset="0"/>
              </a:defRPr>
            </a:lvl8pPr>
            <a:lvl9pPr marL="3885061" indent="-228534" defTabSz="930002" eaLnBrk="0" fontAlgn="base" hangingPunct="0">
              <a:spcBef>
                <a:spcPct val="0"/>
              </a:spcBef>
              <a:spcAft>
                <a:spcPct val="0"/>
              </a:spcAft>
              <a:defRPr>
                <a:solidFill>
                  <a:schemeClr val="tx1"/>
                </a:solidFill>
                <a:latin typeface="Times New Roman" pitchFamily="18" charset="0"/>
              </a:defRPr>
            </a:lvl9pPr>
          </a:lstStyle>
          <a:p>
            <a:fld id="{5F227FA0-9A00-48E2-87C0-EE98EEC54954}" type="slidenum">
              <a:rPr lang="en-US" altLang="en-US" smtClean="0">
                <a:latin typeface="Arial" charset="0"/>
              </a:rPr>
              <a:pPr/>
              <a:t>51</a:t>
            </a:fld>
            <a:endParaRPr lang="en-US" altLang="en-US">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p:spPr>
        <p:txBody>
          <a:bodyPr/>
          <a:lstStyle/>
          <a:p>
            <a:endParaRPr lang="en-US" altLang="en-US"/>
          </a:p>
        </p:txBody>
      </p:sp>
      <p:sp>
        <p:nvSpPr>
          <p:cNvPr id="12390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DCA7EAAD-7F62-4FE0-B575-B66E6004F4FD}" type="slidenum">
              <a:rPr lang="en-US" altLang="en-US" smtClean="0">
                <a:latin typeface="Arial" charset="0"/>
              </a:rPr>
              <a:pPr/>
              <a:t>52</a:t>
            </a:fld>
            <a:endParaRPr lang="en-US" altLang="en-US">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p:spPr>
        <p:txBody>
          <a:bodyPr/>
          <a:lstStyle/>
          <a:p>
            <a:endParaRPr lang="en-US" altLang="en-US"/>
          </a:p>
        </p:txBody>
      </p:sp>
      <p:sp>
        <p:nvSpPr>
          <p:cNvPr id="12493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8D712F44-A022-49BE-ACE7-C8EC59B4CFA1}" type="slidenum">
              <a:rPr lang="en-US" altLang="en-US" smtClean="0">
                <a:latin typeface="Arial" charset="0"/>
              </a:rPr>
              <a:pPr/>
              <a:t>53</a:t>
            </a:fld>
            <a:endParaRPr lang="en-US" altLang="en-US">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p:spPr>
        <p:txBody>
          <a:bodyPr/>
          <a:lstStyle/>
          <a:p>
            <a:endParaRPr lang="en-US" altLang="en-US"/>
          </a:p>
        </p:txBody>
      </p:sp>
      <p:sp>
        <p:nvSpPr>
          <p:cNvPr id="12595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AA092E7A-4F7F-400A-AFEB-B5AB6377C6DE}" type="slidenum">
              <a:rPr lang="en-US" altLang="en-US" smtClean="0">
                <a:latin typeface="Arial" charset="0"/>
              </a:rPr>
              <a:pPr/>
              <a:t>54</a:t>
            </a:fld>
            <a:endParaRPr lang="en-US" altLang="en-US">
              <a:latin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p:spPr>
        <p:txBody>
          <a:bodyPr/>
          <a:lstStyle/>
          <a:p>
            <a:endParaRPr lang="en-US" altLang="en-US"/>
          </a:p>
        </p:txBody>
      </p:sp>
      <p:sp>
        <p:nvSpPr>
          <p:cNvPr id="12698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478F464F-084A-46B3-9BD9-9882373728E1}" type="slidenum">
              <a:rPr lang="en-US" altLang="en-US" smtClean="0">
                <a:latin typeface="Arial" charset="0"/>
              </a:rPr>
              <a:pPr/>
              <a:t>55</a:t>
            </a:fld>
            <a:endParaRPr lang="en-US" altLang="en-US">
              <a:latin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p:spPr>
        <p:txBody>
          <a:bodyPr/>
          <a:lstStyle/>
          <a:p>
            <a:endParaRPr lang="en-US" altLang="en-US"/>
          </a:p>
        </p:txBody>
      </p:sp>
      <p:sp>
        <p:nvSpPr>
          <p:cNvPr id="12800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B13FA4B6-3BAC-4B43-A309-648A1C79992C}" type="slidenum">
              <a:rPr lang="en-US" altLang="en-US" smtClean="0">
                <a:latin typeface="Arial" charset="0"/>
              </a:rPr>
              <a:pPr/>
              <a:t>56</a:t>
            </a:fld>
            <a:endParaRPr lang="en-US" altLang="en-US">
              <a:latin typeface="Arial"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p:spPr>
        <p:txBody>
          <a:bodyPr/>
          <a:lstStyle/>
          <a:p>
            <a:endParaRPr lang="en-US" altLang="en-US"/>
          </a:p>
        </p:txBody>
      </p:sp>
      <p:sp>
        <p:nvSpPr>
          <p:cNvPr id="12902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14EE55A2-F3C7-4933-821F-F3A5A6C4AB38}" type="slidenum">
              <a:rPr lang="en-US" altLang="en-US" smtClean="0">
                <a:latin typeface="Arial" charset="0"/>
              </a:rPr>
              <a:pPr/>
              <a:t>57</a:t>
            </a:fld>
            <a:endParaRPr lang="en-US" altLang="en-US">
              <a:latin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p:spPr>
        <p:txBody>
          <a:bodyPr/>
          <a:lstStyle/>
          <a:p>
            <a:endParaRPr lang="en-US" altLang="en-US"/>
          </a:p>
        </p:txBody>
      </p:sp>
      <p:sp>
        <p:nvSpPr>
          <p:cNvPr id="13005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7F804701-AB8F-4555-8F5E-AD47F8F8DE2F}" type="slidenum">
              <a:rPr lang="en-US" altLang="en-US" smtClean="0">
                <a:latin typeface="Arial" charset="0"/>
              </a:rPr>
              <a:pPr/>
              <a:t>58</a:t>
            </a:fld>
            <a:endParaRPr lang="en-US" altLang="en-US">
              <a:latin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p:spPr>
        <p:txBody>
          <a:bodyPr/>
          <a:lstStyle/>
          <a:p>
            <a:endParaRPr lang="en-US" altLang="en-US"/>
          </a:p>
        </p:txBody>
      </p:sp>
      <p:sp>
        <p:nvSpPr>
          <p:cNvPr id="13107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F212B60-2C36-4BD9-8D48-89C5A567EB86}" type="slidenum">
              <a:rPr lang="en-US" altLang="en-US" smtClean="0">
                <a:latin typeface="Arial" charset="0"/>
              </a:rPr>
              <a:pPr/>
              <a:t>59</a:t>
            </a:fld>
            <a:endParaRPr lang="en-US" altLang="en-US">
              <a:latin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p:spPr>
        <p:txBody>
          <a:bodyPr/>
          <a:lstStyle/>
          <a:p>
            <a:endParaRPr lang="en-US" altLang="en-US"/>
          </a:p>
        </p:txBody>
      </p:sp>
      <p:sp>
        <p:nvSpPr>
          <p:cNvPr id="13210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88629EBF-1313-4CD5-A57D-8FB2FE124B98}" type="slidenum">
              <a:rPr lang="en-US" altLang="en-US" smtClean="0">
                <a:latin typeface="Arial" charset="0"/>
              </a:rPr>
              <a:pPr/>
              <a:t>60</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a:p>
        </p:txBody>
      </p:sp>
      <p:sp>
        <p:nvSpPr>
          <p:cNvPr id="7782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0CBF636-55B6-4911-A55F-41D9D83BA27E}" type="slidenum">
              <a:rPr lang="en-US" altLang="en-US" smtClean="0">
                <a:latin typeface="Arial" charset="0"/>
              </a:rPr>
              <a:pPr/>
              <a:t>6</a:t>
            </a:fld>
            <a:endParaRPr lang="en-US" altLang="en-US">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p:spPr>
        <p:txBody>
          <a:bodyPr/>
          <a:lstStyle/>
          <a:p>
            <a:endParaRPr lang="en-US" altLang="en-US"/>
          </a:p>
        </p:txBody>
      </p:sp>
      <p:sp>
        <p:nvSpPr>
          <p:cNvPr id="13312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ED454F8-F441-477B-8761-0A1235639661}" type="slidenum">
              <a:rPr lang="en-US" altLang="en-US" smtClean="0">
                <a:latin typeface="Arial" charset="0"/>
              </a:rPr>
              <a:pPr/>
              <a:t>61</a:t>
            </a:fld>
            <a:endParaRPr lang="en-US" altLang="en-US">
              <a:latin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en-US" altLang="en-US"/>
          </a:p>
        </p:txBody>
      </p:sp>
      <p:sp>
        <p:nvSpPr>
          <p:cNvPr id="13414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C4EF7A93-98EB-44BE-865F-832431345D5D}" type="slidenum">
              <a:rPr lang="en-US" altLang="en-US" smtClean="0">
                <a:latin typeface="Arial" charset="0"/>
              </a:rPr>
              <a:pPr/>
              <a:t>62</a:t>
            </a:fld>
            <a:endParaRPr lang="en-US" altLang="en-US">
              <a:latin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p:spPr>
        <p:txBody>
          <a:bodyPr/>
          <a:lstStyle/>
          <a:p>
            <a:endParaRPr lang="en-US" altLang="en-US"/>
          </a:p>
        </p:txBody>
      </p:sp>
      <p:sp>
        <p:nvSpPr>
          <p:cNvPr id="13517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A40DF24B-EF02-4940-8BE8-F01C8260EAD5}" type="slidenum">
              <a:rPr lang="en-US" altLang="en-US" smtClean="0">
                <a:latin typeface="Arial" charset="0"/>
              </a:rPr>
              <a:pPr/>
              <a:t>63</a:t>
            </a:fld>
            <a:endParaRPr lang="en-US" altLang="en-US">
              <a:latin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p:spPr>
        <p:txBody>
          <a:bodyPr/>
          <a:lstStyle/>
          <a:p>
            <a:endParaRPr lang="en-US" altLang="en-US"/>
          </a:p>
        </p:txBody>
      </p:sp>
      <p:sp>
        <p:nvSpPr>
          <p:cNvPr id="13619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5A2C7233-62E2-4288-B9A8-A0675B0DCA70}" type="slidenum">
              <a:rPr lang="en-US" altLang="en-US" smtClean="0">
                <a:latin typeface="Arial" charset="0"/>
              </a:rPr>
              <a:pPr/>
              <a:t>64</a:t>
            </a:fld>
            <a:endParaRPr lang="en-US" altLang="en-US">
              <a:latin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p:spPr>
        <p:txBody>
          <a:bodyPr/>
          <a:lstStyle/>
          <a:p>
            <a:endParaRPr lang="en-US" altLang="en-US"/>
          </a:p>
        </p:txBody>
      </p:sp>
      <p:sp>
        <p:nvSpPr>
          <p:cNvPr id="137220"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643DD182-303C-4A57-A792-48D5EF36E1A6}" type="slidenum">
              <a:rPr lang="en-US" altLang="en-US" smtClean="0">
                <a:latin typeface="Arial" charset="0"/>
              </a:rPr>
              <a:pPr/>
              <a:t>65</a:t>
            </a:fld>
            <a:endParaRPr lang="en-US" altLang="en-US">
              <a:latin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p:spPr>
        <p:txBody>
          <a:bodyPr/>
          <a:lstStyle/>
          <a:p>
            <a:endParaRPr lang="en-US" altLang="en-US"/>
          </a:p>
        </p:txBody>
      </p:sp>
      <p:sp>
        <p:nvSpPr>
          <p:cNvPr id="138244"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211C0649-C622-45A8-B27E-4A99EDA10A0B}" type="slidenum">
              <a:rPr lang="en-US" altLang="en-US" smtClean="0">
                <a:latin typeface="Arial" charset="0"/>
              </a:rPr>
              <a:pPr/>
              <a:t>66</a:t>
            </a:fld>
            <a:endParaRPr lang="en-US" altLang="en-US">
              <a:latin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p:spPr>
        <p:txBody>
          <a:bodyPr/>
          <a:lstStyle/>
          <a:p>
            <a:endParaRPr lang="en-US" altLang="en-US"/>
          </a:p>
        </p:txBody>
      </p:sp>
      <p:sp>
        <p:nvSpPr>
          <p:cNvPr id="139268"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8D18587C-AFF3-4EE6-96DC-526AD370AD36}" type="slidenum">
              <a:rPr lang="en-US" altLang="en-US" smtClean="0">
                <a:latin typeface="Arial" charset="0"/>
              </a:rPr>
              <a:pPr/>
              <a:t>67</a:t>
            </a:fld>
            <a:endParaRPr lang="en-US" altLang="en-US">
              <a:latin typeface="Arial"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p:spPr>
        <p:txBody>
          <a:bodyPr/>
          <a:lstStyle/>
          <a:p>
            <a:endParaRPr lang="en-US" altLang="en-US"/>
          </a:p>
        </p:txBody>
      </p:sp>
      <p:sp>
        <p:nvSpPr>
          <p:cNvPr id="14029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51D3BA0D-2343-4D0F-A795-45FF8C439BF3}" type="slidenum">
              <a:rPr lang="en-US" altLang="en-US" smtClean="0">
                <a:latin typeface="Arial" charset="0"/>
              </a:rPr>
              <a:pPr/>
              <a:t>68</a:t>
            </a:fld>
            <a:endParaRPr lang="en-US" alt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p:spPr>
        <p:txBody>
          <a:bodyPr/>
          <a:lstStyle/>
          <a:p>
            <a:endParaRPr lang="en-US" altLang="en-US"/>
          </a:p>
        </p:txBody>
      </p:sp>
      <p:sp>
        <p:nvSpPr>
          <p:cNvPr id="78852"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65246E5-5187-4542-91F6-4E2035F17895}" type="slidenum">
              <a:rPr lang="en-US" altLang="en-US" smtClean="0">
                <a:latin typeface="Arial" charset="0"/>
              </a:rPr>
              <a:pPr/>
              <a:t>7</a:t>
            </a:fld>
            <a:endParaRPr lang="en-US" alt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endParaRPr lang="en-US" altLang="en-US"/>
          </a:p>
        </p:txBody>
      </p:sp>
      <p:sp>
        <p:nvSpPr>
          <p:cNvPr id="79876" name="Slide Number Placeholder 3"/>
          <p:cNvSpPr>
            <a:spLocks noGrp="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9DAF4E0-7950-450B-8F4A-207C4A759A13}" type="slidenum">
              <a:rPr lang="en-US" altLang="en-US" smtClean="0">
                <a:latin typeface="Arial" charset="0"/>
              </a:rPr>
              <a:pPr/>
              <a:t>8</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8416">
              <a:defRPr>
                <a:solidFill>
                  <a:schemeClr val="tx1"/>
                </a:solidFill>
                <a:latin typeface="Times New Roman" pitchFamily="18" charset="0"/>
              </a:defRPr>
            </a:lvl1pPr>
            <a:lvl2pPr marL="742732" indent="-285666" defTabSz="928416">
              <a:defRPr>
                <a:solidFill>
                  <a:schemeClr val="tx1"/>
                </a:solidFill>
                <a:latin typeface="Times New Roman" pitchFamily="18" charset="0"/>
              </a:defRPr>
            </a:lvl2pPr>
            <a:lvl3pPr marL="1142666" indent="-228534" defTabSz="928416">
              <a:defRPr>
                <a:solidFill>
                  <a:schemeClr val="tx1"/>
                </a:solidFill>
                <a:latin typeface="Times New Roman" pitchFamily="18" charset="0"/>
              </a:defRPr>
            </a:lvl3pPr>
            <a:lvl4pPr marL="1599731" indent="-228534" defTabSz="928416">
              <a:defRPr>
                <a:solidFill>
                  <a:schemeClr val="tx1"/>
                </a:solidFill>
                <a:latin typeface="Times New Roman" pitchFamily="18" charset="0"/>
              </a:defRPr>
            </a:lvl4pPr>
            <a:lvl5pPr marL="2056798" indent="-228534" defTabSz="928416">
              <a:defRPr>
                <a:solidFill>
                  <a:schemeClr val="tx1"/>
                </a:solidFill>
                <a:latin typeface="Times New Roman" pitchFamily="18" charset="0"/>
              </a:defRPr>
            </a:lvl5pPr>
            <a:lvl6pPr marL="2513864" indent="-228534" defTabSz="928416" eaLnBrk="0" fontAlgn="base" hangingPunct="0">
              <a:spcBef>
                <a:spcPct val="0"/>
              </a:spcBef>
              <a:spcAft>
                <a:spcPct val="0"/>
              </a:spcAft>
              <a:defRPr>
                <a:solidFill>
                  <a:schemeClr val="tx1"/>
                </a:solidFill>
                <a:latin typeface="Times New Roman" pitchFamily="18" charset="0"/>
              </a:defRPr>
            </a:lvl6pPr>
            <a:lvl7pPr marL="2970929" indent="-228534" defTabSz="928416" eaLnBrk="0" fontAlgn="base" hangingPunct="0">
              <a:spcBef>
                <a:spcPct val="0"/>
              </a:spcBef>
              <a:spcAft>
                <a:spcPct val="0"/>
              </a:spcAft>
              <a:defRPr>
                <a:solidFill>
                  <a:schemeClr val="tx1"/>
                </a:solidFill>
                <a:latin typeface="Times New Roman" pitchFamily="18" charset="0"/>
              </a:defRPr>
            </a:lvl7pPr>
            <a:lvl8pPr marL="3427996" indent="-228534" defTabSz="928416" eaLnBrk="0" fontAlgn="base" hangingPunct="0">
              <a:spcBef>
                <a:spcPct val="0"/>
              </a:spcBef>
              <a:spcAft>
                <a:spcPct val="0"/>
              </a:spcAft>
              <a:defRPr>
                <a:solidFill>
                  <a:schemeClr val="tx1"/>
                </a:solidFill>
                <a:latin typeface="Times New Roman" pitchFamily="18" charset="0"/>
              </a:defRPr>
            </a:lvl8pPr>
            <a:lvl9pPr marL="3885061" indent="-228534" defTabSz="928416" eaLnBrk="0" fontAlgn="base" hangingPunct="0">
              <a:spcBef>
                <a:spcPct val="0"/>
              </a:spcBef>
              <a:spcAft>
                <a:spcPct val="0"/>
              </a:spcAft>
              <a:defRPr>
                <a:solidFill>
                  <a:schemeClr val="tx1"/>
                </a:solidFill>
                <a:latin typeface="Times New Roman" pitchFamily="18" charset="0"/>
              </a:defRPr>
            </a:lvl9pPr>
          </a:lstStyle>
          <a:p>
            <a:fld id="{FB94007B-5A8A-4FE7-8A17-75959D5D6491}" type="slidenum">
              <a:rPr lang="en-US" altLang="en-US" smtClean="0">
                <a:latin typeface="Arial" charset="0"/>
              </a:rPr>
              <a:pPr/>
              <a:t>9</a:t>
            </a:fld>
            <a:endParaRPr lang="en-US" altLang="en-US">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r>
              <a:rPr lang="en-US" altLang="en-US"/>
              <a:t>These are some helpful hints to ensure that your payments are applied correctly in our billing systems.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a:t>Click to edit Master title style</a:t>
            </a:r>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6DC81F-673E-4A91-8B12-689B83FDDA8A}" type="slidenum">
              <a:rPr lang="en-US"/>
              <a:pPr>
                <a:defRPr/>
              </a:pPr>
              <a:t>‹#›</a:t>
            </a:fld>
            <a:endParaRPr lang="en-US"/>
          </a:p>
        </p:txBody>
      </p:sp>
    </p:spTree>
    <p:extLst>
      <p:ext uri="{BB962C8B-B14F-4D97-AF65-F5344CB8AC3E}">
        <p14:creationId xmlns:p14="http://schemas.microsoft.com/office/powerpoint/2010/main" val="417267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55F658-9820-41D5-9E16-2C4EB0008854}" type="slidenum">
              <a:rPr lang="en-US"/>
              <a:pPr>
                <a:defRPr/>
              </a:pPr>
              <a:t>‹#›</a:t>
            </a:fld>
            <a:endParaRPr lang="en-US"/>
          </a:p>
        </p:txBody>
      </p:sp>
    </p:spTree>
    <p:extLst>
      <p:ext uri="{BB962C8B-B14F-4D97-AF65-F5344CB8AC3E}">
        <p14:creationId xmlns:p14="http://schemas.microsoft.com/office/powerpoint/2010/main" val="120325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4B928C-4354-4A51-89BE-2AAC950CC818}" type="slidenum">
              <a:rPr lang="en-US"/>
              <a:pPr>
                <a:defRPr/>
              </a:pPr>
              <a:t>‹#›</a:t>
            </a:fld>
            <a:endParaRPr lang="en-US"/>
          </a:p>
        </p:txBody>
      </p:sp>
    </p:spTree>
    <p:extLst>
      <p:ext uri="{BB962C8B-B14F-4D97-AF65-F5344CB8AC3E}">
        <p14:creationId xmlns:p14="http://schemas.microsoft.com/office/powerpoint/2010/main" val="193024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225B3F-AA07-4964-B223-0464E484A767}" type="slidenum">
              <a:rPr lang="en-US"/>
              <a:pPr>
                <a:defRPr/>
              </a:pPr>
              <a:t>‹#›</a:t>
            </a:fld>
            <a:endParaRPr lang="en-US"/>
          </a:p>
        </p:txBody>
      </p:sp>
    </p:spTree>
    <p:extLst>
      <p:ext uri="{BB962C8B-B14F-4D97-AF65-F5344CB8AC3E}">
        <p14:creationId xmlns:p14="http://schemas.microsoft.com/office/powerpoint/2010/main" val="3407737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88BDCF-8B95-4460-89B8-64ED16E29BD2}" type="slidenum">
              <a:rPr lang="en-US"/>
              <a:pPr>
                <a:defRPr/>
              </a:pPr>
              <a:t>‹#›</a:t>
            </a:fld>
            <a:endParaRPr lang="en-US"/>
          </a:p>
        </p:txBody>
      </p:sp>
    </p:spTree>
    <p:extLst>
      <p:ext uri="{BB962C8B-B14F-4D97-AF65-F5344CB8AC3E}">
        <p14:creationId xmlns:p14="http://schemas.microsoft.com/office/powerpoint/2010/main" val="1547634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a:t>Click to edit Master title style</a:t>
            </a:r>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8DD0B7-0918-4613-819A-95117E0F82DA}" type="slidenum">
              <a:rPr lang="en-US"/>
              <a:pPr>
                <a:defRPr/>
              </a:pPr>
              <a:t>‹#›</a:t>
            </a:fld>
            <a:endParaRPr lang="en-US"/>
          </a:p>
        </p:txBody>
      </p:sp>
    </p:spTree>
    <p:extLst>
      <p:ext uri="{BB962C8B-B14F-4D97-AF65-F5344CB8AC3E}">
        <p14:creationId xmlns:p14="http://schemas.microsoft.com/office/powerpoint/2010/main" val="417664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FF2EE3-9FC6-4E6B-B195-2859379C26D2}" type="slidenum">
              <a:rPr lang="en-US"/>
              <a:pPr>
                <a:defRPr/>
              </a:pPr>
              <a:t>‹#›</a:t>
            </a:fld>
            <a:endParaRPr lang="en-US"/>
          </a:p>
        </p:txBody>
      </p:sp>
    </p:spTree>
    <p:extLst>
      <p:ext uri="{BB962C8B-B14F-4D97-AF65-F5344CB8AC3E}">
        <p14:creationId xmlns:p14="http://schemas.microsoft.com/office/powerpoint/2010/main" val="2065534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06943F8-39F5-41B1-9DFF-5DDF27824B26}" type="slidenum">
              <a:rPr lang="en-US"/>
              <a:pPr>
                <a:defRPr/>
              </a:pPr>
              <a:t>‹#›</a:t>
            </a:fld>
            <a:endParaRPr lang="en-US"/>
          </a:p>
        </p:txBody>
      </p:sp>
    </p:spTree>
    <p:extLst>
      <p:ext uri="{BB962C8B-B14F-4D97-AF65-F5344CB8AC3E}">
        <p14:creationId xmlns:p14="http://schemas.microsoft.com/office/powerpoint/2010/main" val="260347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44FD110-4EAF-4D21-8110-E186DBCE5AFA}" type="slidenum">
              <a:rPr lang="en-US"/>
              <a:pPr>
                <a:defRPr/>
              </a:pPr>
              <a:t>‹#›</a:t>
            </a:fld>
            <a:endParaRPr lang="en-US"/>
          </a:p>
        </p:txBody>
      </p:sp>
    </p:spTree>
    <p:extLst>
      <p:ext uri="{BB962C8B-B14F-4D97-AF65-F5344CB8AC3E}">
        <p14:creationId xmlns:p14="http://schemas.microsoft.com/office/powerpoint/2010/main" val="35524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F90510-7B65-4C94-AEDD-2197954A63FD}" type="slidenum">
              <a:rPr lang="en-US"/>
              <a:pPr>
                <a:defRPr/>
              </a:pPr>
              <a:t>‹#›</a:t>
            </a:fld>
            <a:endParaRPr lang="en-US"/>
          </a:p>
        </p:txBody>
      </p:sp>
    </p:spTree>
    <p:extLst>
      <p:ext uri="{BB962C8B-B14F-4D97-AF65-F5344CB8AC3E}">
        <p14:creationId xmlns:p14="http://schemas.microsoft.com/office/powerpoint/2010/main" val="208149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Oval 4"/>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Oval 5"/>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Oval 6"/>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Oval 7"/>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Oval 8"/>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Oval 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Oval 10"/>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Oval 11"/>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a:t>Click to edit Master title style</a:t>
            </a:r>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rtlCol="0">
            <a:normAutofit/>
          </a:bodyPr>
          <a:lstStyle/>
          <a:p>
            <a:pPr lvl="0"/>
            <a:r>
              <a:rPr lang="en-US" noProof="0"/>
              <a:t>Click icon to add picture</a:t>
            </a:r>
          </a:p>
        </p:txBody>
      </p:sp>
      <p:sp>
        <p:nvSpPr>
          <p:cNvPr id="13" name="Date Placeholder 4"/>
          <p:cNvSpPr>
            <a:spLocks noGrp="1"/>
          </p:cNvSpPr>
          <p:nvPr>
            <p:ph type="dt" sz="half" idx="15"/>
          </p:nvPr>
        </p:nvSpPr>
        <p:spPr/>
        <p:txBody>
          <a:bodyPr/>
          <a:lstStyle>
            <a:lvl1pPr>
              <a:defRPr/>
            </a:lvl1pPr>
          </a:lstStyle>
          <a:p>
            <a:pPr>
              <a:defRPr/>
            </a:pPr>
            <a:endParaRPr lang="en-US"/>
          </a:p>
        </p:txBody>
      </p:sp>
      <p:sp>
        <p:nvSpPr>
          <p:cNvPr id="14" name="Footer Placeholder 5"/>
          <p:cNvSpPr>
            <a:spLocks noGrp="1"/>
          </p:cNvSpPr>
          <p:nvPr>
            <p:ph type="ftr" sz="quarter" idx="16"/>
          </p:nvPr>
        </p:nvSpPr>
        <p:spPr/>
        <p:txBody>
          <a:bodyPr/>
          <a:lstStyle>
            <a:lvl1pPr>
              <a:defRPr/>
            </a:lvl1pPr>
          </a:lstStyle>
          <a:p>
            <a:pPr>
              <a:defRPr/>
            </a:pPr>
            <a:endParaRPr lang="en-US"/>
          </a:p>
        </p:txBody>
      </p:sp>
      <p:sp>
        <p:nvSpPr>
          <p:cNvPr id="15" name="Slide Number Placeholder 6"/>
          <p:cNvSpPr>
            <a:spLocks noGrp="1"/>
          </p:cNvSpPr>
          <p:nvPr>
            <p:ph type="sldNum" sz="quarter" idx="17"/>
          </p:nvPr>
        </p:nvSpPr>
        <p:spPr/>
        <p:txBody>
          <a:bodyPr/>
          <a:lstStyle>
            <a:lvl1pPr>
              <a:defRPr/>
            </a:lvl1pPr>
          </a:lstStyle>
          <a:p>
            <a:pPr>
              <a:defRPr/>
            </a:pPr>
            <a:fld id="{451E5530-C1FA-4258-832C-474A1005A39F}" type="slidenum">
              <a:rPr lang="en-US"/>
              <a:pPr>
                <a:defRPr/>
              </a:pPr>
              <a:t>‹#›</a:t>
            </a:fld>
            <a:endParaRPr lang="en-US"/>
          </a:p>
        </p:txBody>
      </p:sp>
    </p:spTree>
    <p:extLst>
      <p:ext uri="{BB962C8B-B14F-4D97-AF65-F5344CB8AC3E}">
        <p14:creationId xmlns:p14="http://schemas.microsoft.com/office/powerpoint/2010/main" val="347345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62519"/>
            </a:gs>
            <a:gs pos="92000">
              <a:srgbClr val="860C00"/>
            </a:gs>
            <a:gs pos="100000">
              <a:srgbClr val="860C00"/>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9650" y="676275"/>
            <a:ext cx="7124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009650" y="1806575"/>
            <a:ext cx="71247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a:defRPr sz="900">
                <a:solidFill>
                  <a:schemeClr val="tx2"/>
                </a:solidFill>
              </a:defRPr>
            </a:lvl1pPr>
          </a:lstStyle>
          <a:p>
            <a:pPr>
              <a:defRPr/>
            </a:pPr>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a:defRPr sz="9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a:defRPr sz="1800">
                <a:solidFill>
                  <a:schemeClr val="tx2"/>
                </a:solidFill>
              </a:defRPr>
            </a:lvl1pPr>
          </a:lstStyle>
          <a:p>
            <a:pPr>
              <a:defRPr/>
            </a:pPr>
            <a:fld id="{5940EA75-43DC-435D-BB80-87E8CC431055}" type="slidenum">
              <a:rPr lang="en-US"/>
              <a:pPr>
                <a:defRPr/>
              </a:pPr>
              <a:t>‹#›</a:t>
            </a:fld>
            <a:endParaRPr lang="en-US"/>
          </a:p>
        </p:txBody>
      </p:sp>
      <p:grpSp>
        <p:nvGrpSpPr>
          <p:cNvPr id="1031" name="Group 60"/>
          <p:cNvGrpSpPr>
            <a:grpSpLocks/>
          </p:cNvGrpSpPr>
          <p:nvPr/>
        </p:nvGrpSpPr>
        <p:grpSpPr bwMode="auto">
          <a:xfrm>
            <a:off x="-33338" y="0"/>
            <a:ext cx="9177338" cy="6858000"/>
            <a:chOff x="-33595" y="0"/>
            <a:chExt cx="9177595" cy="6857999"/>
          </a:xfrm>
        </p:grpSpPr>
        <p:grpSp>
          <p:nvGrpSpPr>
            <p:cNvPr id="1032" name="Group 182"/>
            <p:cNvGrpSpPr>
              <a:grpSpLocks/>
            </p:cNvGrpSpPr>
            <p:nvPr/>
          </p:nvGrpSpPr>
          <p:grpSpPr bwMode="auto">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a:defRPr/>
                </a:pPr>
                <a:endParaRPr lang="en-US"/>
              </a:p>
            </p:txBody>
          </p:sp>
        </p:grpSp>
        <p:grpSp>
          <p:nvGrpSpPr>
            <p:cNvPr id="1033" name="Group 189"/>
            <p:cNvGrpSpPr>
              <a:grpSpLocks/>
            </p:cNvGrpSpPr>
            <p:nvPr/>
          </p:nvGrpSpPr>
          <p:grpSpPr bwMode="auto">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a:defRPr/>
                </a:pPr>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a:lstStyle/>
              <a:p>
                <a:pPr>
                  <a:defRPr/>
                </a:pPr>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a:defRPr/>
                </a:pPr>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a:defRPr/>
                </a:pPr>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a:lstStyle/>
              <a:p>
                <a:pPr>
                  <a:defRPr/>
                </a:pPr>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a:defRPr/>
                </a:pPr>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034" name="Group 200"/>
            <p:cNvGrpSpPr>
              <a:grpSpLocks/>
            </p:cNvGrpSpPr>
            <p:nvPr/>
          </p:nvGrpSpPr>
          <p:grpSpPr bwMode="auto">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a:lstStyle/>
              <a:p>
                <a:pPr>
                  <a:defRPr/>
                </a:pPr>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a:defRPr/>
                </a:pPr>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a:defRPr/>
                </a:pPr>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a:defRPr/>
                </a:pPr>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a:defRPr/>
                </a:pPr>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Tree>
  </p:cSld>
  <p:clrMap bg1="dk1" tx1="lt1" bg2="dk2" tx2="lt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9" r:id="rId9"/>
    <p:sldLayoutId id="2147484177" r:id="rId10"/>
    <p:sldLayoutId id="2147484178" r:id="rId11"/>
  </p:sldLayoutIdLst>
  <p:txStyles>
    <p:titleStyle>
      <a:lvl1pPr algn="l" defTabSz="457200" rtl="0" eaLnBrk="0" fontAlgn="base" hangingPunct="0">
        <a:spcBef>
          <a:spcPct val="0"/>
        </a:spcBef>
        <a:spcAft>
          <a:spcPct val="0"/>
        </a:spcAft>
        <a:defRPr sz="3200" kern="1200">
          <a:solidFill>
            <a:schemeClr val="tx1"/>
          </a:solidFill>
          <a:latin typeface="+mj-lt"/>
          <a:ea typeface="Trebuchet MS" pitchFamily="34" charset="0"/>
          <a:cs typeface="Trebuchet MS"/>
        </a:defRPr>
      </a:lvl1pPr>
      <a:lvl2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2pPr>
      <a:lvl3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3pPr>
      <a:lvl4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4pPr>
      <a:lvl5pPr algn="l" defTabSz="457200" rtl="0" eaLnBrk="0" fontAlgn="base" hangingPunct="0">
        <a:spcBef>
          <a:spcPct val="0"/>
        </a:spcBef>
        <a:spcAft>
          <a:spcPct val="0"/>
        </a:spcAft>
        <a:defRPr sz="3200">
          <a:solidFill>
            <a:schemeClr val="tx1"/>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371600"/>
            <a:ext cx="7116763" cy="2719388"/>
          </a:xfrm>
        </p:spPr>
        <p:txBody>
          <a:bodyPr/>
          <a:lstStyle/>
          <a:p>
            <a:pPr eaLnBrk="1" hangingPunct="1"/>
            <a:r>
              <a:rPr lang="en-US" altLang="en-US" sz="4800">
                <a:cs typeface="Trebuchet MS" pitchFamily="34" charset="0"/>
              </a:rPr>
              <a:t>Local Church Treasurer/Finance Training</a:t>
            </a:r>
          </a:p>
        </p:txBody>
      </p:sp>
      <p:sp>
        <p:nvSpPr>
          <p:cNvPr id="3075" name="Rectangle 3"/>
          <p:cNvSpPr>
            <a:spLocks noGrp="1" noChangeArrowheads="1"/>
          </p:cNvSpPr>
          <p:nvPr>
            <p:ph type="subTitle" idx="1"/>
          </p:nvPr>
        </p:nvSpPr>
        <p:spPr>
          <a:xfrm>
            <a:off x="1143000" y="4114800"/>
            <a:ext cx="7116763" cy="862013"/>
          </a:xfrm>
        </p:spPr>
        <p:txBody>
          <a:bodyPr/>
          <a:lstStyle/>
          <a:p>
            <a:pPr eaLnBrk="1" hangingPunct="1"/>
            <a:r>
              <a:rPr lang="en-US" altLang="en-US" sz="2800" dirty="0"/>
              <a:t>2020</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81000"/>
            <a:ext cx="8229600" cy="1143000"/>
          </a:xfrm>
        </p:spPr>
        <p:txBody>
          <a:bodyPr/>
          <a:lstStyle/>
          <a:p>
            <a:pPr eaLnBrk="1" hangingPunct="1"/>
            <a:r>
              <a:rPr lang="en-US" altLang="en-US">
                <a:cs typeface="Trebuchet MS" pitchFamily="34" charset="0"/>
              </a:rPr>
              <a:t>Internal Controls</a:t>
            </a:r>
          </a:p>
        </p:txBody>
      </p:sp>
      <p:sp>
        <p:nvSpPr>
          <p:cNvPr id="12291" name="Rectangle 3"/>
          <p:cNvSpPr>
            <a:spLocks noGrp="1" noChangeArrowheads="1"/>
          </p:cNvSpPr>
          <p:nvPr>
            <p:ph idx="1"/>
          </p:nvPr>
        </p:nvSpPr>
        <p:spPr/>
        <p:txBody>
          <a:bodyPr anchor="t"/>
          <a:lstStyle/>
          <a:p>
            <a:pPr eaLnBrk="1" hangingPunct="1"/>
            <a:r>
              <a:rPr lang="en-US" altLang="en-US"/>
              <a:t>Tab F</a:t>
            </a:r>
          </a:p>
        </p:txBody>
      </p:sp>
      <p:sp>
        <p:nvSpPr>
          <p:cNvPr id="12292" name="Text Box 4"/>
          <p:cNvSpPr txBox="1">
            <a:spLocks noChangeArrowheads="1"/>
          </p:cNvSpPr>
          <p:nvPr/>
        </p:nvSpPr>
        <p:spPr bwMode="auto">
          <a:xfrm>
            <a:off x="1295400" y="2743200"/>
            <a:ext cx="57912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spcBef>
                <a:spcPct val="20000"/>
              </a:spcBef>
              <a:buClr>
                <a:schemeClr val="hlink"/>
              </a:buClr>
            </a:pPr>
            <a:r>
              <a:rPr lang="en-US" altLang="en-US" sz="2400" b="1">
                <a:latin typeface="Verdana" pitchFamily="34" charset="0"/>
                <a:ea typeface="Verdana" pitchFamily="34" charset="0"/>
                <a:cs typeface="Verdana" pitchFamily="34" charset="0"/>
              </a:rPr>
              <a:t>Policies And Procedures That We Use To Ensure Completeness, Accuracy, Authorization And Validity Of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914400"/>
            <a:ext cx="8229600" cy="1143000"/>
          </a:xfrm>
        </p:spPr>
        <p:txBody>
          <a:bodyPr/>
          <a:lstStyle/>
          <a:p>
            <a:pPr eaLnBrk="1" hangingPunct="1"/>
            <a:r>
              <a:rPr lang="en-US" altLang="en-US">
                <a:cs typeface="Trebuchet MS" pitchFamily="34" charset="0"/>
              </a:rPr>
              <a:t>Internal Controls Are Necessary to…</a:t>
            </a:r>
          </a:p>
        </p:txBody>
      </p:sp>
      <p:sp>
        <p:nvSpPr>
          <p:cNvPr id="13315" name="Rectangle 3"/>
          <p:cNvSpPr>
            <a:spLocks noGrp="1" noChangeArrowheads="1"/>
          </p:cNvSpPr>
          <p:nvPr>
            <p:ph idx="1"/>
          </p:nvPr>
        </p:nvSpPr>
        <p:spPr>
          <a:xfrm>
            <a:off x="457200" y="2286000"/>
            <a:ext cx="7543800" cy="2743200"/>
          </a:xfrm>
        </p:spPr>
        <p:txBody>
          <a:bodyPr/>
          <a:lstStyle/>
          <a:p>
            <a:pPr marL="609600" indent="-609600" eaLnBrk="1" hangingPunct="1">
              <a:buFont typeface="Wingdings" pitchFamily="2" charset="2"/>
              <a:buAutoNum type="arabicPeriod"/>
            </a:pPr>
            <a:r>
              <a:rPr lang="en-US" altLang="en-US" sz="2400" b="1"/>
              <a:t>Protect Innocent Workers</a:t>
            </a:r>
          </a:p>
          <a:p>
            <a:pPr marL="609600" indent="-609600" eaLnBrk="1" hangingPunct="1">
              <a:buFont typeface="Wingdings" pitchFamily="2" charset="2"/>
              <a:buAutoNum type="arabicPeriod"/>
            </a:pPr>
            <a:r>
              <a:rPr lang="en-US" altLang="en-US" sz="2400" b="1"/>
              <a:t>Prevent And Detect Error</a:t>
            </a:r>
          </a:p>
          <a:p>
            <a:pPr marL="609600" indent="-609600" eaLnBrk="1" hangingPunct="1">
              <a:buFont typeface="Wingdings" pitchFamily="2" charset="2"/>
              <a:buAutoNum type="arabicPeriod"/>
            </a:pPr>
            <a:r>
              <a:rPr lang="en-US" altLang="en-US" sz="2400" b="1"/>
              <a:t>Deter Fraud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cs typeface="Trebuchet MS" pitchFamily="34" charset="0"/>
              </a:rPr>
              <a:t>Internal Controls Defined</a:t>
            </a:r>
          </a:p>
        </p:txBody>
      </p:sp>
      <p:sp>
        <p:nvSpPr>
          <p:cNvPr id="14339" name="Rectangle 3"/>
          <p:cNvSpPr>
            <a:spLocks noGrp="1" noChangeArrowheads="1"/>
          </p:cNvSpPr>
          <p:nvPr>
            <p:ph idx="1"/>
          </p:nvPr>
        </p:nvSpPr>
        <p:spPr>
          <a:xfrm>
            <a:off x="533400" y="1981200"/>
            <a:ext cx="8153400" cy="3733800"/>
          </a:xfrm>
        </p:spPr>
        <p:txBody>
          <a:bodyPr/>
          <a:lstStyle/>
          <a:p>
            <a:pPr indent="0" eaLnBrk="1" hangingPunct="1">
              <a:buFontTx/>
              <a:buNone/>
            </a:pPr>
            <a:r>
              <a:rPr lang="en-US" altLang="en-US" sz="2400"/>
              <a:t>“methods and policies designed to </a:t>
            </a:r>
          </a:p>
          <a:p>
            <a:pPr indent="0" eaLnBrk="1" hangingPunct="1">
              <a:buFontTx/>
              <a:buNone/>
            </a:pPr>
            <a:r>
              <a:rPr lang="en-US" altLang="en-US" sz="2400"/>
              <a:t>prevent fraud, minimize errors, promote</a:t>
            </a:r>
          </a:p>
          <a:p>
            <a:pPr indent="0" eaLnBrk="1" hangingPunct="1">
              <a:buFontTx/>
              <a:buNone/>
            </a:pPr>
            <a:r>
              <a:rPr lang="en-US" altLang="en-US" sz="2400"/>
              <a:t> operating efficiency, and achieve compliance</a:t>
            </a:r>
          </a:p>
          <a:p>
            <a:pPr indent="0" eaLnBrk="1" hangingPunct="1">
              <a:buFontTx/>
              <a:buNone/>
            </a:pPr>
            <a:r>
              <a:rPr lang="en-US" altLang="en-US" sz="2400"/>
              <a:t>with established policies. Even more </a:t>
            </a:r>
          </a:p>
          <a:p>
            <a:pPr indent="0" eaLnBrk="1" hangingPunct="1">
              <a:buFontTx/>
              <a:buNone/>
            </a:pPr>
            <a:r>
              <a:rPr lang="en-US" altLang="en-US" sz="2400"/>
              <a:t>narrowly, procedures and policies designed </a:t>
            </a:r>
          </a:p>
          <a:p>
            <a:pPr indent="0" eaLnBrk="1" hangingPunct="1">
              <a:buFontTx/>
              <a:buNone/>
            </a:pPr>
            <a:r>
              <a:rPr lang="en-US" altLang="en-US" sz="2400"/>
              <a:t>to prevent or uncover errors and fraud.”</a:t>
            </a:r>
          </a:p>
          <a:p>
            <a:pPr lvl="4" algn="r" eaLnBrk="1" hangingPunct="1">
              <a:buFontTx/>
              <a:buNone/>
            </a:pPr>
            <a:r>
              <a:rPr lang="en-US" altLang="en-US"/>
              <a:t>-</a:t>
            </a:r>
            <a:r>
              <a:rPr lang="en-US" altLang="en-US" i="1"/>
              <a:t>CWA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381000"/>
            <a:ext cx="5967413"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3" name="TextBox 3"/>
          <p:cNvSpPr txBox="1">
            <a:spLocks noChangeArrowheads="1"/>
          </p:cNvSpPr>
          <p:nvPr/>
        </p:nvSpPr>
        <p:spPr bwMode="auto">
          <a:xfrm>
            <a:off x="422275" y="6365875"/>
            <a:ext cx="2414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i="1"/>
              <a:t>Source: Donald Cressey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152400"/>
            <a:ext cx="7124700" cy="923925"/>
          </a:xfrm>
        </p:spPr>
        <p:txBody>
          <a:bodyPr/>
          <a:lstStyle/>
          <a:p>
            <a:pPr eaLnBrk="1" hangingPunct="1"/>
            <a:r>
              <a:rPr lang="en-US" altLang="en-US">
                <a:cs typeface="Trebuchet MS" pitchFamily="34" charset="0"/>
              </a:rPr>
              <a:t>Enablers of Fraud in the Church</a:t>
            </a:r>
          </a:p>
        </p:txBody>
      </p:sp>
      <p:sp>
        <p:nvSpPr>
          <p:cNvPr id="16387" name="Content Placeholder 2"/>
          <p:cNvSpPr>
            <a:spLocks noGrp="1"/>
          </p:cNvSpPr>
          <p:nvPr>
            <p:ph idx="1"/>
          </p:nvPr>
        </p:nvSpPr>
        <p:spPr>
          <a:xfrm>
            <a:off x="533400" y="1143000"/>
            <a:ext cx="7124700" cy="4052888"/>
          </a:xfrm>
        </p:spPr>
        <p:txBody>
          <a:bodyPr rtlCol="0">
            <a:normAutofit fontScale="92500" lnSpcReduction="10000"/>
          </a:bodyPr>
          <a:lstStyle/>
          <a:p>
            <a:pPr eaLnBrk="1" fontAlgn="auto" hangingPunct="1">
              <a:buFont typeface="Verdana" pitchFamily="34" charset="0"/>
              <a:buAutoNum type="arabicPeriod"/>
              <a:defRPr/>
            </a:pPr>
            <a:r>
              <a:rPr lang="en-US" altLang="en-US"/>
              <a:t>No surprise audits/financial and bank account reviews.</a:t>
            </a:r>
          </a:p>
          <a:p>
            <a:pPr eaLnBrk="1" fontAlgn="auto" hangingPunct="1">
              <a:buFont typeface="Verdana" pitchFamily="34" charset="0"/>
              <a:buAutoNum type="arabicPeriod"/>
              <a:defRPr/>
            </a:pPr>
            <a:r>
              <a:rPr lang="en-US" altLang="en-US"/>
              <a:t>No required vacations of staff.</a:t>
            </a:r>
          </a:p>
          <a:p>
            <a:pPr eaLnBrk="1" fontAlgn="auto" hangingPunct="1">
              <a:buFont typeface="Verdana" pitchFamily="34" charset="0"/>
              <a:buAutoNum type="arabicPeriod"/>
              <a:defRPr/>
            </a:pPr>
            <a:r>
              <a:rPr lang="en-US" altLang="en-US"/>
              <a:t>No criminal background or credit checks of staff.</a:t>
            </a:r>
          </a:p>
          <a:p>
            <a:pPr eaLnBrk="1" fontAlgn="auto" hangingPunct="1">
              <a:buFont typeface="Verdana" pitchFamily="34" charset="0"/>
              <a:buAutoNum type="arabicPeriod"/>
              <a:defRPr/>
            </a:pPr>
            <a:r>
              <a:rPr lang="en-US" altLang="en-US"/>
              <a:t>Same person deposits and records bank deposits.</a:t>
            </a:r>
          </a:p>
          <a:p>
            <a:pPr eaLnBrk="1" fontAlgn="auto" hangingPunct="1">
              <a:buFont typeface="Verdana" pitchFamily="34" charset="0"/>
              <a:buAutoNum type="arabicPeriod"/>
              <a:defRPr/>
            </a:pPr>
            <a:r>
              <a:rPr lang="en-US" altLang="en-US"/>
              <a:t>No “term limits” for financial volunteers (treasurer, counters, etc.)</a:t>
            </a:r>
          </a:p>
          <a:p>
            <a:pPr eaLnBrk="1" fontAlgn="auto" hangingPunct="1">
              <a:buFont typeface="Verdana" pitchFamily="34" charset="0"/>
              <a:buAutoNum type="arabicPeriod"/>
              <a:defRPr/>
            </a:pPr>
            <a:r>
              <a:rPr lang="en-US" altLang="en-US"/>
              <a:t>No financial expert on Finance Committee</a:t>
            </a:r>
          </a:p>
          <a:p>
            <a:pPr eaLnBrk="1" fontAlgn="auto" hangingPunct="1">
              <a:buFont typeface="Verdana" pitchFamily="34" charset="0"/>
              <a:buAutoNum type="arabicPeriod"/>
              <a:defRPr/>
            </a:pPr>
            <a:r>
              <a:rPr lang="en-US" altLang="en-US"/>
              <a:t>Same person writes checks, deposits cash and reconciles bank accounts</a:t>
            </a:r>
          </a:p>
          <a:p>
            <a:pPr eaLnBrk="1" fontAlgn="auto" hangingPunct="1">
              <a:buFont typeface="Verdana" pitchFamily="34" charset="0"/>
              <a:buAutoNum type="arabicPeriod"/>
              <a:defRPr/>
            </a:pPr>
            <a:r>
              <a:rPr lang="en-US" altLang="en-US"/>
              <a:t>Related persons on Finance Committee or familial relationships with financial staff</a:t>
            </a:r>
          </a:p>
          <a:p>
            <a:pPr eaLnBrk="1" fontAlgn="auto" hangingPunct="1">
              <a:buFont typeface="Verdana" pitchFamily="34" charset="0"/>
              <a:buAutoNum type="arabicPeriod"/>
              <a:defRPr/>
            </a:pPr>
            <a:r>
              <a:rPr lang="en-US" altLang="en-US"/>
              <a:t>References are not checked when employees are hired.</a:t>
            </a:r>
          </a:p>
        </p:txBody>
      </p:sp>
      <p:sp>
        <p:nvSpPr>
          <p:cNvPr id="16388" name="TextBox 3"/>
          <p:cNvSpPr txBox="1">
            <a:spLocks noChangeArrowheads="1"/>
          </p:cNvSpPr>
          <p:nvPr/>
        </p:nvSpPr>
        <p:spPr bwMode="auto">
          <a:xfrm>
            <a:off x="152400" y="5597525"/>
            <a:ext cx="7848600" cy="9223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i="1"/>
              <a:t>In a survey of 132 churches of various sizes and denominations, 13.2% reported </a:t>
            </a:r>
          </a:p>
          <a:p>
            <a:r>
              <a:rPr lang="en-US" altLang="en-US" b="1" i="1"/>
              <a:t>a fraud within the last 5 years.  Due to under-reporting issues, the actual frequency is believed to be materially higher.  Fraud Magazine, Jan/Feb 2012.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cs typeface="Trebuchet MS" pitchFamily="34" charset="0"/>
              </a:rPr>
              <a:t>Internal Control Policy</a:t>
            </a:r>
          </a:p>
        </p:txBody>
      </p:sp>
      <p:sp>
        <p:nvSpPr>
          <p:cNvPr id="17411" name="Rectangle 3"/>
          <p:cNvSpPr>
            <a:spLocks noGrp="1" noChangeArrowheads="1"/>
          </p:cNvSpPr>
          <p:nvPr>
            <p:ph idx="1"/>
          </p:nvPr>
        </p:nvSpPr>
        <p:spPr/>
        <p:txBody>
          <a:bodyPr/>
          <a:lstStyle/>
          <a:p>
            <a:pPr eaLnBrk="1" hangingPunct="1"/>
            <a:r>
              <a:rPr lang="en-US" altLang="en-US" sz="2400" dirty="0"/>
              <a:t>Tab F</a:t>
            </a:r>
          </a:p>
          <a:p>
            <a:pPr eaLnBrk="1" hangingPunct="1"/>
            <a:r>
              <a:rPr lang="en-US" altLang="en-US" sz="2400" dirty="0"/>
              <a:t>Minimum Internal Control Standards</a:t>
            </a:r>
          </a:p>
          <a:p>
            <a:pPr eaLnBrk="1" hangingPunct="1"/>
            <a:r>
              <a:rPr lang="en-US" altLang="en-US" sz="2400" dirty="0"/>
              <a:t>Templates available on Training Materials website:</a:t>
            </a:r>
          </a:p>
          <a:p>
            <a:pPr lvl="1" eaLnBrk="1" hangingPunct="1"/>
            <a:r>
              <a:rPr lang="en-US" sz="2400" dirty="0"/>
              <a:t>https://nccumc.org/treasurer/training-materials/</a:t>
            </a:r>
            <a:endParaRPr lang="en-US" alt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a:cs typeface="Trebuchet MS" pitchFamily="34" charset="0"/>
              </a:rPr>
              <a:t>Authorization</a:t>
            </a:r>
          </a:p>
        </p:txBody>
      </p:sp>
      <p:sp>
        <p:nvSpPr>
          <p:cNvPr id="18435" name="Content Placeholder 2"/>
          <p:cNvSpPr>
            <a:spLocks noGrp="1"/>
          </p:cNvSpPr>
          <p:nvPr>
            <p:ph idx="1"/>
          </p:nvPr>
        </p:nvSpPr>
        <p:spPr>
          <a:xfrm>
            <a:off x="533400" y="2286000"/>
            <a:ext cx="7124700" cy="4052888"/>
          </a:xfrm>
        </p:spPr>
        <p:txBody>
          <a:bodyPr rtlCol="0">
            <a:normAutofit lnSpcReduction="10000"/>
          </a:bodyPr>
          <a:lstStyle/>
          <a:p>
            <a:pPr eaLnBrk="1" fontAlgn="auto" hangingPunct="1">
              <a:lnSpc>
                <a:spcPct val="80000"/>
              </a:lnSpc>
              <a:buFont typeface="Wingdings 2" charset="2"/>
              <a:buChar char=""/>
              <a:defRPr/>
            </a:pPr>
            <a:r>
              <a:rPr lang="en-US" altLang="en-US" sz="2400"/>
              <a:t>Financial policy and authority guidelines should be written and approved by the Finance Committee</a:t>
            </a:r>
          </a:p>
          <a:p>
            <a:pPr eaLnBrk="1" fontAlgn="auto" hangingPunct="1">
              <a:lnSpc>
                <a:spcPct val="80000"/>
              </a:lnSpc>
              <a:buFont typeface="Wingdings 2" charset="2"/>
              <a:buChar char=""/>
              <a:defRPr/>
            </a:pPr>
            <a:r>
              <a:rPr lang="en-US" altLang="en-US" sz="2400"/>
              <a:t>Program leaders (with authority by Finance Committee) authorize expenses-not Treasurer</a:t>
            </a:r>
          </a:p>
          <a:p>
            <a:pPr eaLnBrk="1" fontAlgn="auto" hangingPunct="1">
              <a:lnSpc>
                <a:spcPct val="80000"/>
              </a:lnSpc>
              <a:buFont typeface="Wingdings 2" charset="2"/>
              <a:buChar char=""/>
              <a:defRPr/>
            </a:pPr>
            <a:r>
              <a:rPr lang="en-US" altLang="en-US" sz="2400"/>
              <a:t>Invoices required for all payments from all accounts</a:t>
            </a:r>
          </a:p>
          <a:p>
            <a:pPr lvl="1" eaLnBrk="1" fontAlgn="auto" hangingPunct="1">
              <a:lnSpc>
                <a:spcPct val="80000"/>
              </a:lnSpc>
              <a:buFont typeface="Wingdings" pitchFamily="2" charset="2"/>
              <a:buChar char="§"/>
              <a:defRPr/>
            </a:pPr>
            <a:r>
              <a:rPr lang="en-US" altLang="en-US" sz="2400"/>
              <a:t>Treasurer disburses funds once invoices are approved</a:t>
            </a:r>
          </a:p>
          <a:p>
            <a:pPr eaLnBrk="1" fontAlgn="auto" hangingPunct="1">
              <a:lnSpc>
                <a:spcPct val="80000"/>
              </a:lnSpc>
              <a:buFont typeface="Wingdings 2" charset="2"/>
              <a:buChar char=""/>
              <a:defRPr/>
            </a:pPr>
            <a:r>
              <a:rPr lang="en-US" altLang="en-US" sz="2400"/>
              <a:t>At least 2 persons listed as authorized signatures on all accounts</a:t>
            </a:r>
          </a:p>
          <a:p>
            <a:pPr eaLnBrk="1" fontAlgn="auto" hangingPunct="1">
              <a:buFont typeface="Wingdings 2" charset="2"/>
              <a:buChar char=""/>
              <a:defRPr/>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cs typeface="Trebuchet MS" pitchFamily="34" charset="0"/>
              </a:rPr>
              <a:t>Recordkeeping</a:t>
            </a:r>
          </a:p>
        </p:txBody>
      </p:sp>
      <p:sp>
        <p:nvSpPr>
          <p:cNvPr id="19459" name="Content Placeholder 2"/>
          <p:cNvSpPr>
            <a:spLocks noGrp="1"/>
          </p:cNvSpPr>
          <p:nvPr>
            <p:ph idx="1"/>
          </p:nvPr>
        </p:nvSpPr>
        <p:spPr>
          <a:xfrm>
            <a:off x="304800" y="2286000"/>
            <a:ext cx="7124700" cy="4052888"/>
          </a:xfrm>
        </p:spPr>
        <p:txBody>
          <a:bodyPr/>
          <a:lstStyle/>
          <a:p>
            <a:pPr eaLnBrk="1" hangingPunct="1"/>
            <a:r>
              <a:rPr lang="en-US" altLang="en-US" sz="2400"/>
              <a:t>Financial Secretary records offering count details received from Counters</a:t>
            </a:r>
          </a:p>
          <a:p>
            <a:pPr eaLnBrk="1" hangingPunct="1"/>
            <a:r>
              <a:rPr lang="en-US" altLang="en-US" sz="2400"/>
              <a:t>Offering totals should be given to the treasurer or financial secretary to record deposit</a:t>
            </a:r>
          </a:p>
          <a:p>
            <a:pPr eaLnBrk="1" hangingPunct="1"/>
            <a:r>
              <a:rPr lang="en-US" altLang="en-US" sz="2400"/>
              <a:t>Financial Secretary’s deposit log should be compared to the bank statement to verify deposits (by bank reconciliation reviewer) </a:t>
            </a:r>
          </a:p>
          <a:p>
            <a:pPr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a:cs typeface="Trebuchet MS" pitchFamily="34" charset="0"/>
              </a:rPr>
              <a:t>Custody</a:t>
            </a:r>
          </a:p>
        </p:txBody>
      </p:sp>
      <p:sp>
        <p:nvSpPr>
          <p:cNvPr id="20483" name="Content Placeholder 2"/>
          <p:cNvSpPr>
            <a:spLocks noGrp="1"/>
          </p:cNvSpPr>
          <p:nvPr>
            <p:ph idx="1"/>
          </p:nvPr>
        </p:nvSpPr>
        <p:spPr>
          <a:xfrm>
            <a:off x="457200" y="1981200"/>
            <a:ext cx="7124700" cy="4052888"/>
          </a:xfrm>
        </p:spPr>
        <p:txBody>
          <a:bodyPr/>
          <a:lstStyle/>
          <a:p>
            <a:pPr eaLnBrk="1" hangingPunct="1"/>
            <a:r>
              <a:rPr lang="en-US" altLang="en-US" sz="2400"/>
              <a:t>Counting team: at least two unrelated persons</a:t>
            </a:r>
          </a:p>
          <a:p>
            <a:pPr eaLnBrk="1" hangingPunct="1"/>
            <a:r>
              <a:rPr lang="en-US" altLang="en-US" sz="2400"/>
              <a:t>Count offerings and document totals – not treasurer and not financial secretary </a:t>
            </a:r>
          </a:p>
          <a:p>
            <a:pPr eaLnBrk="1" hangingPunct="1"/>
            <a:r>
              <a:rPr lang="en-US" altLang="en-US" sz="2400"/>
              <a:t>Offerings deposited the same or next business day</a:t>
            </a:r>
          </a:p>
          <a:p>
            <a:pPr eaLnBrk="1" hangingPunct="1"/>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a:cs typeface="Trebuchet MS" pitchFamily="34" charset="0"/>
              </a:rPr>
              <a:t>Reporting and Review</a:t>
            </a:r>
          </a:p>
        </p:txBody>
      </p:sp>
      <p:sp>
        <p:nvSpPr>
          <p:cNvPr id="21507" name="Content Placeholder 2"/>
          <p:cNvSpPr>
            <a:spLocks noGrp="1"/>
          </p:cNvSpPr>
          <p:nvPr>
            <p:ph idx="1"/>
          </p:nvPr>
        </p:nvSpPr>
        <p:spPr>
          <a:xfrm>
            <a:off x="533400" y="1752600"/>
            <a:ext cx="7124700" cy="4052888"/>
          </a:xfrm>
        </p:spPr>
        <p:txBody>
          <a:bodyPr/>
          <a:lstStyle/>
          <a:p>
            <a:pPr eaLnBrk="1" hangingPunct="1">
              <a:lnSpc>
                <a:spcPct val="90000"/>
              </a:lnSpc>
            </a:pPr>
            <a:r>
              <a:rPr lang="en-US" altLang="en-US" sz="2400" dirty="0"/>
              <a:t>Reconcile all accounts monthly</a:t>
            </a:r>
          </a:p>
          <a:p>
            <a:pPr eaLnBrk="1" hangingPunct="1">
              <a:lnSpc>
                <a:spcPct val="90000"/>
              </a:lnSpc>
            </a:pPr>
            <a:r>
              <a:rPr lang="en-US" altLang="en-US" sz="2400" dirty="0"/>
              <a:t>Someone other than treasurer or fin. sec. review bank recs at least semi-annually</a:t>
            </a:r>
          </a:p>
          <a:p>
            <a:pPr lvl="1" eaLnBrk="1" hangingPunct="1">
              <a:lnSpc>
                <a:spcPct val="90000"/>
              </a:lnSpc>
              <a:buFont typeface="Wingdings" pitchFamily="2" charset="2"/>
              <a:buChar char="§"/>
            </a:pPr>
            <a:r>
              <a:rPr lang="en-US" altLang="en-US" sz="2400" dirty="0"/>
              <a:t>Includes statements, invoices, checks written, financial reports</a:t>
            </a:r>
          </a:p>
          <a:p>
            <a:pPr eaLnBrk="1" hangingPunct="1">
              <a:lnSpc>
                <a:spcPct val="90000"/>
              </a:lnSpc>
            </a:pPr>
            <a:r>
              <a:rPr lang="en-US" altLang="en-US" sz="2400" dirty="0"/>
              <a:t>Treasurer makes at least quarterly detailed reports of budget and designated fund activities to the Finance Committee</a:t>
            </a:r>
          </a:p>
          <a:p>
            <a:pPr eaLnBrk="1" hangingPunct="1"/>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9650" y="676275"/>
            <a:ext cx="6000750" cy="923925"/>
          </a:xfrm>
        </p:spPr>
        <p:txBody>
          <a:bodyPr/>
          <a:lstStyle/>
          <a:p>
            <a:pPr algn="ctr" eaLnBrk="1" hangingPunct="1"/>
            <a:r>
              <a:rPr lang="en-US" altLang="en-US">
                <a:cs typeface="Trebuchet MS" pitchFamily="34" charset="0"/>
              </a:rPr>
              <a:t>Welcome!!</a:t>
            </a:r>
          </a:p>
        </p:txBody>
      </p:sp>
      <p:sp>
        <p:nvSpPr>
          <p:cNvPr id="4099" name="Rectangle 3"/>
          <p:cNvSpPr>
            <a:spLocks noGrp="1" noChangeArrowheads="1"/>
          </p:cNvSpPr>
          <p:nvPr>
            <p:ph idx="1"/>
          </p:nvPr>
        </p:nvSpPr>
        <p:spPr>
          <a:xfrm>
            <a:off x="381000" y="1143000"/>
            <a:ext cx="8229600" cy="4800600"/>
          </a:xfrm>
        </p:spPr>
        <p:txBody>
          <a:bodyPr/>
          <a:lstStyle/>
          <a:p>
            <a:pPr eaLnBrk="1" hangingPunct="1"/>
            <a:r>
              <a:rPr lang="en-US" altLang="en-US" sz="2400" dirty="0"/>
              <a:t>Christine Dodson, Treasurer</a:t>
            </a:r>
          </a:p>
          <a:p>
            <a:pPr eaLnBrk="1" hangingPunct="1"/>
            <a:r>
              <a:rPr lang="en-US" altLang="en-US" sz="2400" dirty="0"/>
              <a:t>Jennifer Walls, Controller</a:t>
            </a:r>
          </a:p>
          <a:p>
            <a:pPr eaLnBrk="1" hangingPunct="1"/>
            <a:r>
              <a:rPr lang="en-US" altLang="en-US" sz="2400" dirty="0" err="1"/>
              <a:t>JoAnna</a:t>
            </a:r>
            <a:r>
              <a:rPr lang="en-US" altLang="en-US" sz="2400" dirty="0"/>
              <a:t> </a:t>
            </a:r>
            <a:r>
              <a:rPr lang="en-US" altLang="en-US" sz="2400" dirty="0" err="1"/>
              <a:t>Ezuka</a:t>
            </a:r>
            <a:r>
              <a:rPr lang="en-US" altLang="en-US" sz="2400" dirty="0"/>
              <a:t>, Benefits Coordinator</a:t>
            </a:r>
          </a:p>
          <a:p>
            <a:pPr eaLnBrk="1" hangingPunct="1"/>
            <a:r>
              <a:rPr lang="en-US" altLang="en-US" sz="2400" dirty="0"/>
              <a:t>Diana Hunter, Accounts Receivable</a:t>
            </a:r>
          </a:p>
          <a:p>
            <a:pPr eaLnBrk="1" hangingPunct="1"/>
            <a:r>
              <a:rPr lang="en-US" altLang="en-US" sz="2400" dirty="0" err="1"/>
              <a:t>Chrisy</a:t>
            </a:r>
            <a:r>
              <a:rPr lang="en-US" altLang="en-US" sz="2400" dirty="0"/>
              <a:t> Powell, Property Management &amp; Insurance</a:t>
            </a:r>
          </a:p>
          <a:p>
            <a:pPr eaLnBrk="1" hangingPunct="1"/>
            <a:r>
              <a:rPr lang="en-US" altLang="en-US" sz="2400" dirty="0"/>
              <a:t>Katherine Wilder, Accounts Receivable</a:t>
            </a:r>
          </a:p>
          <a:p>
            <a:pPr eaLnBrk="1" hangingPunct="1"/>
            <a:r>
              <a:rPr lang="en-US" altLang="en-US" sz="2400" dirty="0" err="1"/>
              <a:t>Jahliesha</a:t>
            </a:r>
            <a:r>
              <a:rPr lang="en-US" altLang="en-US" sz="2400" dirty="0"/>
              <a:t> </a:t>
            </a:r>
            <a:r>
              <a:rPr lang="en-US" altLang="en-US" sz="2400" dirty="0" err="1"/>
              <a:t>Chinnery</a:t>
            </a:r>
            <a:r>
              <a:rPr lang="en-US" altLang="en-US" sz="2400" dirty="0"/>
              <a:t>, Accounts Payable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a:cs typeface="Trebuchet MS" pitchFamily="34" charset="0"/>
              </a:rPr>
              <a:t>Reporting and Review (cont.)</a:t>
            </a:r>
          </a:p>
        </p:txBody>
      </p:sp>
      <p:sp>
        <p:nvSpPr>
          <p:cNvPr id="3" name="Content Placeholder 2"/>
          <p:cNvSpPr>
            <a:spLocks noGrp="1"/>
          </p:cNvSpPr>
          <p:nvPr>
            <p:ph idx="1"/>
          </p:nvPr>
        </p:nvSpPr>
        <p:spPr>
          <a:xfrm>
            <a:off x="609600" y="2133600"/>
            <a:ext cx="7124700" cy="4051300"/>
          </a:xfrm>
        </p:spPr>
        <p:txBody>
          <a:bodyPr rtlCol="0">
            <a:normAutofit/>
          </a:bodyPr>
          <a:lstStyle/>
          <a:p>
            <a:pPr eaLnBrk="1" fontAlgn="auto" hangingPunct="1">
              <a:lnSpc>
                <a:spcPct val="90000"/>
              </a:lnSpc>
              <a:buFont typeface="Wingdings 2" charset="2"/>
              <a:buChar char=""/>
              <a:defRPr/>
            </a:pPr>
            <a:r>
              <a:rPr lang="en-US" sz="2400" dirty="0"/>
              <a:t>There must be an annual evaluation of financial records</a:t>
            </a:r>
          </a:p>
          <a:p>
            <a:pPr lvl="1" eaLnBrk="1" fontAlgn="auto" hangingPunct="1">
              <a:lnSpc>
                <a:spcPct val="90000"/>
              </a:lnSpc>
              <a:buFont typeface="Wingdings" pitchFamily="2" charset="2"/>
              <a:buChar char="§"/>
              <a:defRPr/>
            </a:pPr>
            <a:r>
              <a:rPr lang="en-US" sz="2400" dirty="0"/>
              <a:t>details &gt;= Local Church Audit Guide </a:t>
            </a:r>
          </a:p>
          <a:p>
            <a:pPr lvl="1" eaLnBrk="1" fontAlgn="auto" hangingPunct="1">
              <a:lnSpc>
                <a:spcPct val="90000"/>
              </a:lnSpc>
              <a:buFont typeface="Wingdings" pitchFamily="2" charset="2"/>
              <a:buChar char="§"/>
              <a:defRPr/>
            </a:pPr>
            <a:r>
              <a:rPr lang="en-US" sz="2400" dirty="0"/>
              <a:t>including </a:t>
            </a:r>
            <a:r>
              <a:rPr lang="en-US" sz="2400" b="1" u="sng" dirty="0"/>
              <a:t>ALL</a:t>
            </a:r>
            <a:r>
              <a:rPr lang="en-US" sz="2400" dirty="0"/>
              <a:t> accounts of the church (but UMW may be under separate evaluation/audit) </a:t>
            </a:r>
          </a:p>
          <a:p>
            <a:pPr lvl="2" eaLnBrk="1" fontAlgn="auto" hangingPunct="1">
              <a:lnSpc>
                <a:spcPct val="90000"/>
              </a:lnSpc>
              <a:buSzPct val="70000"/>
              <a:buFont typeface="Wingdings 2" charset="2"/>
              <a:buChar char=""/>
              <a:defRPr/>
            </a:pPr>
            <a:r>
              <a:rPr lang="en-US" sz="2400" dirty="0"/>
              <a:t>ALL include the general fund, building funds, designated accounts, cemetery funds, discretionary funds, Sunday school accounts, etc.</a:t>
            </a:r>
          </a:p>
          <a:p>
            <a:pPr marL="0" indent="0" eaLnBrk="1" fontAlgn="auto" hangingPunct="1">
              <a:buFont typeface="Wingdings" pitchFamily="2" charset="2"/>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cs typeface="Trebuchet MS" pitchFamily="34" charset="0"/>
              </a:rPr>
              <a:t>Reporting and Review (cont.)</a:t>
            </a:r>
          </a:p>
        </p:txBody>
      </p:sp>
      <p:sp>
        <p:nvSpPr>
          <p:cNvPr id="23555" name="Content Placeholder 2"/>
          <p:cNvSpPr>
            <a:spLocks noGrp="1"/>
          </p:cNvSpPr>
          <p:nvPr>
            <p:ph idx="1"/>
          </p:nvPr>
        </p:nvSpPr>
        <p:spPr>
          <a:xfrm>
            <a:off x="609600" y="2057400"/>
            <a:ext cx="7124700" cy="4051300"/>
          </a:xfrm>
        </p:spPr>
        <p:txBody>
          <a:bodyPr/>
          <a:lstStyle/>
          <a:p>
            <a:pPr eaLnBrk="1" hangingPunct="1"/>
            <a:r>
              <a:rPr lang="en-US" altLang="en-US" sz="2400"/>
              <a:t>External audit of </a:t>
            </a:r>
            <a:r>
              <a:rPr lang="en-US" altLang="en-US" sz="2400" b="1" u="sng"/>
              <a:t>ALL</a:t>
            </a:r>
            <a:r>
              <a:rPr lang="en-US" altLang="en-US" sz="2400"/>
              <a:t> accounts at least every 3 years for churches with disbursements &gt; $500k/yr</a:t>
            </a:r>
          </a:p>
          <a:p>
            <a:pPr lvl="1" eaLnBrk="1" hangingPunct="1">
              <a:buFont typeface="Wingdings" pitchFamily="2" charset="2"/>
              <a:buChar char="§"/>
            </a:pPr>
            <a:r>
              <a:rPr lang="en-US" altLang="en-US" sz="2400"/>
              <a:t>An annual evaluation should be performed during the interim years.</a:t>
            </a:r>
          </a:p>
          <a:p>
            <a:pPr eaLnBrk="1" hangingPunct="1"/>
            <a:r>
              <a:rPr lang="en-US" altLang="en-US" sz="2400"/>
              <a:t>External audit of </a:t>
            </a:r>
            <a:r>
              <a:rPr lang="en-US" altLang="en-US" sz="2400" b="1" u="sng"/>
              <a:t>ALL</a:t>
            </a:r>
            <a:r>
              <a:rPr lang="en-US" altLang="en-US" sz="2400"/>
              <a:t> accounts annually for churches with disbursments &gt; $1 mil/yr</a:t>
            </a:r>
          </a:p>
          <a:p>
            <a:pPr eaLnBrk="1" hangingPunct="1"/>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a:cs typeface="Trebuchet MS" pitchFamily="34" charset="0"/>
              </a:rPr>
              <a:t>Segregation of Duties</a:t>
            </a:r>
          </a:p>
        </p:txBody>
      </p:sp>
      <p:sp>
        <p:nvSpPr>
          <p:cNvPr id="3" name="Content Placeholder 2"/>
          <p:cNvSpPr>
            <a:spLocks noGrp="1"/>
          </p:cNvSpPr>
          <p:nvPr>
            <p:ph idx="1"/>
          </p:nvPr>
        </p:nvSpPr>
        <p:spPr>
          <a:xfrm>
            <a:off x="457200" y="1905000"/>
            <a:ext cx="7124700" cy="4051300"/>
          </a:xfrm>
        </p:spPr>
        <p:txBody>
          <a:bodyPr rtlCol="0">
            <a:normAutofit/>
          </a:bodyPr>
          <a:lstStyle/>
          <a:p>
            <a:pPr eaLnBrk="1" fontAlgn="auto" hangingPunct="1">
              <a:buFont typeface="Wingdings 2" charset="2"/>
              <a:buChar char=""/>
              <a:defRPr/>
            </a:pPr>
            <a:r>
              <a:rPr lang="en-US" sz="2400" dirty="0"/>
              <a:t>Ideally, 4 individuals needed for regular financial procedures: </a:t>
            </a:r>
          </a:p>
          <a:p>
            <a:pPr lvl="1" eaLnBrk="1" fontAlgn="auto" hangingPunct="1">
              <a:buFont typeface="Wingdings" pitchFamily="2" charset="2"/>
              <a:buChar char="§"/>
              <a:defRPr/>
            </a:pPr>
            <a:r>
              <a:rPr lang="en-US" sz="2400" dirty="0"/>
              <a:t>Treasurer </a:t>
            </a:r>
          </a:p>
          <a:p>
            <a:pPr lvl="1" eaLnBrk="1" fontAlgn="auto" hangingPunct="1">
              <a:buFont typeface="Wingdings" pitchFamily="2" charset="2"/>
              <a:buChar char="§"/>
              <a:defRPr/>
            </a:pPr>
            <a:r>
              <a:rPr lang="en-US" sz="2400" dirty="0"/>
              <a:t>Financial Secretary</a:t>
            </a:r>
          </a:p>
          <a:p>
            <a:pPr lvl="1" eaLnBrk="1" fontAlgn="auto" hangingPunct="1">
              <a:buFont typeface="Wingdings" pitchFamily="2" charset="2"/>
              <a:buChar char="§"/>
              <a:defRPr/>
            </a:pPr>
            <a:r>
              <a:rPr lang="en-US" sz="2400" dirty="0"/>
              <a:t>Invoice review and approver</a:t>
            </a:r>
          </a:p>
          <a:p>
            <a:pPr lvl="1" eaLnBrk="1" fontAlgn="auto" hangingPunct="1">
              <a:buFont typeface="Wingdings" pitchFamily="2" charset="2"/>
              <a:buChar char="§"/>
              <a:defRPr/>
            </a:pPr>
            <a:r>
              <a:rPr lang="en-US" sz="2400" dirty="0"/>
              <a:t>Bank reconciliation reviewer</a:t>
            </a:r>
          </a:p>
          <a:p>
            <a:pPr lvl="1" eaLnBrk="1" fontAlgn="auto" hangingPunct="1">
              <a:buFont typeface="Wingdings 2" charset="2"/>
              <a:buChar char=""/>
              <a:defRPr/>
            </a:pPr>
            <a:endParaRPr lang="en-US" sz="2400" dirty="0"/>
          </a:p>
          <a:p>
            <a:pPr marL="457200" lvl="1" indent="0" eaLnBrk="1" fontAlgn="auto" hangingPunct="1">
              <a:buFont typeface="Wingdings" pitchFamily="2" charset="2"/>
              <a:buNone/>
              <a:defRPr/>
            </a:pPr>
            <a:r>
              <a:rPr lang="en-US" sz="2000" i="1" dirty="0"/>
              <a:t>3 possible with proper segregation</a:t>
            </a:r>
          </a:p>
          <a:p>
            <a:pPr eaLnBrk="1" fontAlgn="auto" hangingPunct="1">
              <a:buFont typeface="Wingdings 2" charset="2"/>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cs typeface="Trebuchet MS" pitchFamily="34" charset="0"/>
              </a:rPr>
              <a:t>Local Church Audits</a:t>
            </a:r>
          </a:p>
        </p:txBody>
      </p:sp>
      <p:sp>
        <p:nvSpPr>
          <p:cNvPr id="25603" name="Rectangle 3"/>
          <p:cNvSpPr>
            <a:spLocks noGrp="1" noChangeArrowheads="1"/>
          </p:cNvSpPr>
          <p:nvPr>
            <p:ph idx="1"/>
          </p:nvPr>
        </p:nvSpPr>
        <p:spPr/>
        <p:txBody>
          <a:bodyPr rtlCol="0">
            <a:normAutofit lnSpcReduction="10000"/>
          </a:bodyPr>
          <a:lstStyle/>
          <a:p>
            <a:pPr eaLnBrk="1" fontAlgn="auto" hangingPunct="1">
              <a:buFont typeface="Wingdings 2" charset="2"/>
              <a:buChar char=""/>
              <a:defRPr/>
            </a:pPr>
            <a:r>
              <a:rPr lang="en-US" altLang="en-US" sz="2400"/>
              <a:t>Tab G</a:t>
            </a:r>
          </a:p>
          <a:p>
            <a:pPr lvl="1" eaLnBrk="1" fontAlgn="auto" hangingPunct="1">
              <a:buFont typeface="Wingdings 2" charset="2"/>
              <a:buChar char=""/>
              <a:defRPr/>
            </a:pPr>
            <a:r>
              <a:rPr lang="en-US" altLang="en-US" sz="2200"/>
              <a:t>Frequently Asked Questions</a:t>
            </a:r>
          </a:p>
          <a:p>
            <a:pPr lvl="1" eaLnBrk="1" fontAlgn="auto" hangingPunct="1">
              <a:buFont typeface="Wingdings 2" charset="2"/>
              <a:buChar char=""/>
              <a:defRPr/>
            </a:pPr>
            <a:r>
              <a:rPr lang="en-US" altLang="en-US" sz="2200"/>
              <a:t>Local Church Audit </a:t>
            </a:r>
          </a:p>
          <a:p>
            <a:pPr eaLnBrk="1" fontAlgn="auto" hangingPunct="1">
              <a:buFont typeface="Wingdings 2" charset="2"/>
              <a:buChar char=""/>
              <a:defRPr/>
            </a:pPr>
            <a:endParaRPr lang="en-US" altLang="en-US" sz="2400"/>
          </a:p>
          <a:p>
            <a:pPr eaLnBrk="1" fontAlgn="auto" hangingPunct="1">
              <a:buFont typeface="Wingdings 2" charset="2"/>
              <a:buChar char=""/>
              <a:defRPr/>
            </a:pPr>
            <a:r>
              <a:rPr lang="en-US" altLang="en-US" sz="2400"/>
              <a:t>What is an audit? (pg 1)</a:t>
            </a:r>
          </a:p>
          <a:p>
            <a:pPr lvl="1" eaLnBrk="1" fontAlgn="auto" hangingPunct="1">
              <a:buFont typeface="Wingdings 2" charset="2"/>
              <a:buChar char=""/>
              <a:defRPr/>
            </a:pPr>
            <a:r>
              <a:rPr lang="en-US" altLang="en-US" sz="2400"/>
              <a:t>“an independent evaluation of the financial reports and records and the internal controls of the local church”</a:t>
            </a:r>
          </a:p>
          <a:p>
            <a:pPr lvl="1" eaLnBrk="1" fontAlgn="auto" hangingPunct="1">
              <a:buFont typeface="Wingdings 2" charset="2"/>
              <a:buChar char=""/>
              <a:defRPr/>
            </a:pPr>
            <a:r>
              <a:rPr lang="en-US" altLang="en-US" sz="2400" u="sng"/>
              <a:t>Not</a:t>
            </a:r>
            <a:r>
              <a:rPr lang="en-US" altLang="en-US" sz="2400"/>
              <a:t> a symbol of distrust!</a:t>
            </a:r>
            <a:endParaRPr lang="en-US" altLang="en-US" sz="2400" u="sn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a:cs typeface="Trebuchet MS" pitchFamily="34" charset="0"/>
              </a:rPr>
              <a:t>Local Church Audit FAQs</a:t>
            </a:r>
          </a:p>
        </p:txBody>
      </p:sp>
      <p:sp>
        <p:nvSpPr>
          <p:cNvPr id="26627" name="Rectangle 3"/>
          <p:cNvSpPr>
            <a:spLocks noGrp="1" noChangeArrowheads="1"/>
          </p:cNvSpPr>
          <p:nvPr>
            <p:ph idx="1"/>
          </p:nvPr>
        </p:nvSpPr>
        <p:spPr/>
        <p:txBody>
          <a:bodyPr/>
          <a:lstStyle/>
          <a:p>
            <a:pPr eaLnBrk="1" hangingPunct="1"/>
            <a:r>
              <a:rPr lang="en-US" altLang="en-US" sz="2400"/>
              <a:t>Who can do an audit? (pg 2)</a:t>
            </a:r>
          </a:p>
          <a:p>
            <a:pPr lvl="1" eaLnBrk="1" hangingPunct="1"/>
            <a:r>
              <a:rPr lang="en-US" altLang="en-US" sz="2400"/>
              <a:t>Independent</a:t>
            </a:r>
          </a:p>
          <a:p>
            <a:pPr lvl="1" eaLnBrk="1" hangingPunct="1"/>
            <a:r>
              <a:rPr lang="en-US" altLang="en-US" sz="2400"/>
              <a:t>Qualified</a:t>
            </a:r>
          </a:p>
          <a:p>
            <a:pPr lvl="1" eaLnBrk="1" hangingPunct="1"/>
            <a:r>
              <a:rPr lang="en-US" altLang="en-US" sz="2400"/>
              <a:t>Not necessarily a CPA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cs typeface="Trebuchet MS" pitchFamily="34" charset="0"/>
              </a:rPr>
              <a:t>Local Church Audit FAQs</a:t>
            </a:r>
          </a:p>
        </p:txBody>
      </p:sp>
      <p:sp>
        <p:nvSpPr>
          <p:cNvPr id="27651" name="Rectangle 3"/>
          <p:cNvSpPr>
            <a:spLocks noGrp="1" noChangeArrowheads="1"/>
          </p:cNvSpPr>
          <p:nvPr>
            <p:ph idx="1"/>
          </p:nvPr>
        </p:nvSpPr>
        <p:spPr/>
        <p:txBody>
          <a:bodyPr/>
          <a:lstStyle/>
          <a:p>
            <a:pPr eaLnBrk="1" hangingPunct="1"/>
            <a:r>
              <a:rPr lang="en-US" altLang="en-US" sz="2400"/>
              <a:t>Restricted Gifts (pg 3)</a:t>
            </a:r>
          </a:p>
          <a:p>
            <a:pPr lvl="1" eaLnBrk="1" hangingPunct="1"/>
            <a:r>
              <a:rPr lang="en-US" altLang="en-US" sz="2400"/>
              <a:t>Temporarily Restricted</a:t>
            </a:r>
          </a:p>
          <a:p>
            <a:pPr lvl="1" eaLnBrk="1" hangingPunct="1"/>
            <a:r>
              <a:rPr lang="en-US" altLang="en-US" sz="2400"/>
              <a:t>Permanently Restricted</a:t>
            </a:r>
          </a:p>
          <a:p>
            <a:pPr lvl="1" eaLnBrk="1" hangingPunct="1"/>
            <a:endParaRPr lang="en-US" altLang="en-US" sz="2400"/>
          </a:p>
          <a:p>
            <a:pPr eaLnBrk="1" hangingPunct="1"/>
            <a:r>
              <a:rPr lang="en-US" altLang="en-US" sz="2400"/>
              <a:t>Designated Fund (pg 4)</a:t>
            </a:r>
          </a:p>
          <a:p>
            <a:pPr eaLnBrk="1" hangingPunct="1"/>
            <a:endParaRPr lang="en-US" altLang="en-US" sz="2400"/>
          </a:p>
          <a:p>
            <a:pPr eaLnBrk="1" hangingPunct="1"/>
            <a:r>
              <a:rPr lang="en-US" altLang="en-US" sz="2400"/>
              <a:t>Even for small churches?  (pg 12)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cs typeface="Trebuchet MS" pitchFamily="34" charset="0"/>
              </a:rPr>
              <a:t>Tax Guide for Churches</a:t>
            </a:r>
          </a:p>
        </p:txBody>
      </p:sp>
      <p:sp>
        <p:nvSpPr>
          <p:cNvPr id="28675" name="Rectangle 3"/>
          <p:cNvSpPr>
            <a:spLocks noGrp="1" noChangeArrowheads="1"/>
          </p:cNvSpPr>
          <p:nvPr>
            <p:ph idx="1"/>
          </p:nvPr>
        </p:nvSpPr>
        <p:spPr/>
        <p:txBody>
          <a:bodyPr/>
          <a:lstStyle/>
          <a:p>
            <a:pPr eaLnBrk="1" hangingPunct="1"/>
            <a:r>
              <a:rPr lang="en-US" altLang="en-US" sz="2400" dirty="0"/>
              <a:t>Tab H – Publication 1828</a:t>
            </a:r>
          </a:p>
          <a:p>
            <a:pPr lvl="1" eaLnBrk="1" hangingPunct="1"/>
            <a:r>
              <a:rPr lang="en-US" altLang="en-US" sz="2400" dirty="0"/>
              <a:t>www.irs.gov</a:t>
            </a:r>
          </a:p>
          <a:p>
            <a:pPr lvl="1" eaLnBrk="1" hangingPunct="1"/>
            <a:endParaRPr lang="en-US" altLang="en-US" sz="2400" dirty="0"/>
          </a:p>
          <a:p>
            <a:pPr lvl="1" eaLnBrk="1" hangingPunct="1">
              <a:buFont typeface="Wingdings" pitchFamily="2" charset="2"/>
              <a:buNone/>
            </a:pPr>
            <a:endParaRPr lang="en-US" altLang="en-US" sz="2400" dirty="0"/>
          </a:p>
          <a:p>
            <a:pPr eaLnBrk="1" hangingPunct="1"/>
            <a:r>
              <a:rPr lang="en-US" altLang="en-US" sz="2400" dirty="0"/>
              <a:t>Tax Exempt Status  (</a:t>
            </a:r>
            <a:r>
              <a:rPr lang="en-US" altLang="en-US" sz="2400" dirty="0" err="1"/>
              <a:t>pg</a:t>
            </a:r>
            <a:r>
              <a:rPr lang="en-US" altLang="en-US" sz="2400" dirty="0"/>
              <a:t> 2)</a:t>
            </a:r>
          </a:p>
          <a:p>
            <a:pPr lvl="1" eaLnBrk="1" hangingPunct="1"/>
            <a:r>
              <a:rPr lang="en-US" altLang="en-US" sz="2400" dirty="0"/>
              <a:t>What does that mean?</a:t>
            </a:r>
          </a:p>
          <a:p>
            <a:pPr lvl="1" eaLnBrk="1" hangingPunct="1"/>
            <a:r>
              <a:rPr lang="en-US" altLang="en-US" sz="2400" dirty="0"/>
              <a:t>Group ruling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cs typeface="Trebuchet MS" pitchFamily="34" charset="0"/>
              </a:rPr>
              <a:t>Tax Guide for Churches</a:t>
            </a:r>
          </a:p>
        </p:txBody>
      </p:sp>
      <p:sp>
        <p:nvSpPr>
          <p:cNvPr id="29699" name="Rectangle 3"/>
          <p:cNvSpPr>
            <a:spLocks noGrp="1" noChangeArrowheads="1"/>
          </p:cNvSpPr>
          <p:nvPr>
            <p:ph idx="1"/>
          </p:nvPr>
        </p:nvSpPr>
        <p:spPr>
          <a:xfrm>
            <a:off x="533400" y="1600200"/>
            <a:ext cx="7124700" cy="4052888"/>
          </a:xfrm>
        </p:spPr>
        <p:txBody>
          <a:bodyPr/>
          <a:lstStyle/>
          <a:p>
            <a:pPr eaLnBrk="1" hangingPunct="1">
              <a:lnSpc>
                <a:spcPct val="90000"/>
              </a:lnSpc>
            </a:pPr>
            <a:r>
              <a:rPr lang="en-US" altLang="en-US" sz="2400" dirty="0"/>
              <a:t>Jeopardizing Tax Exempt Status (</a:t>
            </a:r>
            <a:r>
              <a:rPr lang="en-US" altLang="en-US" sz="2400" dirty="0" err="1"/>
              <a:t>pg</a:t>
            </a:r>
            <a:r>
              <a:rPr lang="en-US" altLang="en-US" sz="2400" dirty="0"/>
              <a:t> 4)</a:t>
            </a:r>
          </a:p>
          <a:p>
            <a:pPr lvl="1" eaLnBrk="1" hangingPunct="1">
              <a:lnSpc>
                <a:spcPct val="90000"/>
              </a:lnSpc>
            </a:pPr>
            <a:r>
              <a:rPr lang="en-US" altLang="en-US" sz="2400" dirty="0"/>
              <a:t>Inurement</a:t>
            </a:r>
          </a:p>
          <a:p>
            <a:pPr lvl="1" eaLnBrk="1" hangingPunct="1">
              <a:lnSpc>
                <a:spcPct val="90000"/>
              </a:lnSpc>
            </a:pPr>
            <a:r>
              <a:rPr lang="en-US" altLang="en-US" sz="2400" dirty="0"/>
              <a:t>Substantial Lobbying</a:t>
            </a:r>
          </a:p>
          <a:p>
            <a:pPr lvl="1" eaLnBrk="1" hangingPunct="1">
              <a:lnSpc>
                <a:spcPct val="90000"/>
              </a:lnSpc>
            </a:pPr>
            <a:r>
              <a:rPr lang="en-US" altLang="en-US" sz="2400" dirty="0"/>
              <a:t>Political Campaign</a:t>
            </a:r>
          </a:p>
          <a:p>
            <a:pPr eaLnBrk="1" hangingPunct="1">
              <a:lnSpc>
                <a:spcPct val="90000"/>
              </a:lnSpc>
            </a:pPr>
            <a:r>
              <a:rPr lang="en-US" altLang="en-US" sz="2400" dirty="0"/>
              <a:t>Unrelated Business Income Tax (</a:t>
            </a:r>
            <a:r>
              <a:rPr lang="en-US" altLang="en-US" sz="2400" dirty="0" err="1"/>
              <a:t>pg</a:t>
            </a:r>
            <a:r>
              <a:rPr lang="en-US" altLang="en-US" sz="2400" dirty="0"/>
              <a:t> 19)</a:t>
            </a:r>
          </a:p>
          <a:p>
            <a:pPr lvl="1" eaLnBrk="1" hangingPunct="1">
              <a:lnSpc>
                <a:spcPct val="90000"/>
              </a:lnSpc>
            </a:pPr>
            <a:r>
              <a:rPr lang="en-US" altLang="en-US" sz="2400" dirty="0"/>
              <a:t>Income</a:t>
            </a:r>
          </a:p>
          <a:p>
            <a:pPr lvl="1" eaLnBrk="1" hangingPunct="1">
              <a:lnSpc>
                <a:spcPct val="90000"/>
              </a:lnSpc>
            </a:pPr>
            <a:r>
              <a:rPr lang="en-US" altLang="en-US" sz="2400" dirty="0"/>
              <a:t>Examples</a:t>
            </a:r>
          </a:p>
          <a:p>
            <a:pPr lvl="1" eaLnBrk="1" hangingPunct="1">
              <a:lnSpc>
                <a:spcPct val="90000"/>
              </a:lnSpc>
            </a:pPr>
            <a:r>
              <a:rPr lang="en-US" altLang="en-US" sz="2400" dirty="0"/>
              <a:t>Tax</a:t>
            </a:r>
          </a:p>
          <a:p>
            <a:pPr lvl="2" eaLnBrk="1" hangingPunct="1">
              <a:lnSpc>
                <a:spcPct val="90000"/>
              </a:lnSpc>
            </a:pPr>
            <a:r>
              <a:rPr lang="en-US" altLang="en-US" sz="2200" i="1" dirty="0"/>
              <a:t>New for 2019 – UBIT related to free parking for employees!   </a:t>
            </a:r>
            <a:r>
              <a:rPr lang="en-US" altLang="en-US" sz="2200" i="1" dirty="0">
                <a:sym typeface="Wingdings" panose="05000000000000000000" pitchFamily="2" charset="2"/>
              </a:rPr>
              <a:t></a:t>
            </a:r>
            <a:endParaRPr lang="en-US" altLang="en-US" sz="22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UBIT – Parking Lot Tax</a:t>
            </a:r>
          </a:p>
        </p:txBody>
      </p:sp>
      <p:sp>
        <p:nvSpPr>
          <p:cNvPr id="3" name="Content Placeholder 2"/>
          <p:cNvSpPr>
            <a:spLocks noGrp="1"/>
          </p:cNvSpPr>
          <p:nvPr>
            <p:ph idx="1"/>
          </p:nvPr>
        </p:nvSpPr>
        <p:spPr>
          <a:xfrm>
            <a:off x="990600" y="1752600"/>
            <a:ext cx="7124700" cy="4572000"/>
          </a:xfrm>
        </p:spPr>
        <p:txBody>
          <a:bodyPr/>
          <a:lstStyle/>
          <a:p>
            <a:r>
              <a:rPr lang="en-US" dirty="0"/>
              <a:t>Churches must determine if UBIT is due for qualified transportation costs for employees (specifically for our discussion – free parking)</a:t>
            </a:r>
          </a:p>
          <a:p>
            <a:pPr lvl="1"/>
            <a:r>
              <a:rPr lang="en-US" dirty="0"/>
              <a:t>Step 1: Determine the number of spaces specifically reserved for the church’s employees.</a:t>
            </a:r>
          </a:p>
          <a:p>
            <a:pPr lvl="1"/>
            <a:r>
              <a:rPr lang="en-US" dirty="0"/>
              <a:t>Step 2: Determine the use of the remaining spaces.</a:t>
            </a:r>
          </a:p>
          <a:p>
            <a:pPr lvl="1"/>
            <a:r>
              <a:rPr lang="en-US" dirty="0"/>
              <a:t>Step 3: If it is determined in Step 2 that the parking spaces are not primarily used for the general public, then determine the number of spaces reserved for non-employee use.</a:t>
            </a:r>
          </a:p>
          <a:p>
            <a:pPr lvl="1"/>
            <a:r>
              <a:rPr lang="en-US" dirty="0"/>
              <a:t>Step 4: If it is determined in Step 2 that the parking spaces are not primarily used for the general public, then it must be determined what expenses will be allocated to the employee spaces. </a:t>
            </a:r>
          </a:p>
          <a:p>
            <a:r>
              <a:rPr lang="en-US" dirty="0"/>
              <a:t>Most nonprofits may avoid filing Form 990-T if their unrelated business income amount is less than $1,000 during the year. </a:t>
            </a:r>
          </a:p>
        </p:txBody>
      </p:sp>
      <p:sp>
        <p:nvSpPr>
          <p:cNvPr id="4" name="TextBox 3">
            <a:extLst>
              <a:ext uri="{FF2B5EF4-FFF2-40B4-BE49-F238E27FC236}">
                <a16:creationId xmlns:a16="http://schemas.microsoft.com/office/drawing/2014/main" id="{32D60D0B-9893-470D-A76F-11CE3CAAF894}"/>
              </a:ext>
            </a:extLst>
          </p:cNvPr>
          <p:cNvSpPr txBox="1"/>
          <p:nvPr/>
        </p:nvSpPr>
        <p:spPr>
          <a:xfrm>
            <a:off x="1828800" y="2967335"/>
            <a:ext cx="5715000" cy="923330"/>
          </a:xfrm>
          <a:prstGeom prst="rect">
            <a:avLst/>
          </a:prstGeom>
          <a:solidFill>
            <a:schemeClr val="tx1"/>
          </a:solidFill>
          <a:ln>
            <a:solidFill>
              <a:schemeClr val="accent1"/>
            </a:solidFill>
          </a:ln>
        </p:spPr>
        <p:txBody>
          <a:bodyPr wrap="square" rtlCol="0">
            <a:spAutoFit/>
          </a:bodyPr>
          <a:lstStyle/>
          <a:p>
            <a:pPr algn="ctr"/>
            <a:r>
              <a:rPr lang="en-US" sz="5400" dirty="0">
                <a:solidFill>
                  <a:schemeClr val="accent1"/>
                </a:solidFill>
              </a:rPr>
              <a:t>REPEALED!!</a:t>
            </a:r>
          </a:p>
        </p:txBody>
      </p:sp>
    </p:spTree>
    <p:extLst>
      <p:ext uri="{BB962C8B-B14F-4D97-AF65-F5344CB8AC3E}">
        <p14:creationId xmlns:p14="http://schemas.microsoft.com/office/powerpoint/2010/main" val="339654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cs typeface="Trebuchet MS" pitchFamily="34" charset="0"/>
              </a:rPr>
              <a:t>Tax Guide for Churches</a:t>
            </a:r>
          </a:p>
        </p:txBody>
      </p:sp>
      <p:sp>
        <p:nvSpPr>
          <p:cNvPr id="30723" name="Rectangle 3"/>
          <p:cNvSpPr>
            <a:spLocks noGrp="1" noChangeArrowheads="1"/>
          </p:cNvSpPr>
          <p:nvPr>
            <p:ph idx="1"/>
          </p:nvPr>
        </p:nvSpPr>
        <p:spPr>
          <a:xfrm>
            <a:off x="609600" y="1676400"/>
            <a:ext cx="7124700" cy="4051300"/>
          </a:xfrm>
        </p:spPr>
        <p:txBody>
          <a:bodyPr/>
          <a:lstStyle/>
          <a:p>
            <a:pPr eaLnBrk="1" hangingPunct="1">
              <a:lnSpc>
                <a:spcPct val="90000"/>
              </a:lnSpc>
            </a:pPr>
            <a:r>
              <a:rPr lang="en-US" altLang="en-US" sz="2400" dirty="0"/>
              <a:t>Employment Tax (</a:t>
            </a:r>
            <a:r>
              <a:rPr lang="en-US" altLang="en-US" sz="2400" dirty="0" err="1"/>
              <a:t>pg</a:t>
            </a:r>
            <a:r>
              <a:rPr lang="en-US" altLang="en-US" sz="2400" dirty="0"/>
              <a:t> 21)</a:t>
            </a:r>
          </a:p>
          <a:p>
            <a:pPr lvl="1" eaLnBrk="1" hangingPunct="1">
              <a:lnSpc>
                <a:spcPct val="90000"/>
              </a:lnSpc>
            </a:pPr>
            <a:r>
              <a:rPr lang="en-US" altLang="en-US" sz="2400" dirty="0"/>
              <a:t>FICA </a:t>
            </a:r>
          </a:p>
          <a:p>
            <a:pPr lvl="1" eaLnBrk="1" hangingPunct="1">
              <a:lnSpc>
                <a:spcPct val="90000"/>
              </a:lnSpc>
            </a:pPr>
            <a:r>
              <a:rPr lang="en-US" altLang="en-US" sz="2400" dirty="0"/>
              <a:t>FUTA</a:t>
            </a:r>
          </a:p>
          <a:p>
            <a:pPr eaLnBrk="1" hangingPunct="1">
              <a:lnSpc>
                <a:spcPct val="90000"/>
              </a:lnSpc>
            </a:pPr>
            <a:r>
              <a:rPr lang="en-US" altLang="en-US" sz="2400" dirty="0"/>
              <a:t>Clergy Compensation (</a:t>
            </a:r>
            <a:r>
              <a:rPr lang="en-US" altLang="en-US" sz="2400" dirty="0" err="1"/>
              <a:t>pg</a:t>
            </a:r>
            <a:r>
              <a:rPr lang="en-US" altLang="en-US" sz="2400" dirty="0"/>
              <a:t> 22)</a:t>
            </a:r>
          </a:p>
          <a:p>
            <a:pPr lvl="1" eaLnBrk="1" hangingPunct="1">
              <a:lnSpc>
                <a:spcPct val="90000"/>
              </a:lnSpc>
            </a:pPr>
            <a:r>
              <a:rPr lang="en-US" altLang="en-US" sz="2400" dirty="0"/>
              <a:t>Discussed in detail in W-2 slides later</a:t>
            </a:r>
          </a:p>
          <a:p>
            <a:pPr eaLnBrk="1" hangingPunct="1">
              <a:lnSpc>
                <a:spcPct val="90000"/>
              </a:lnSpc>
            </a:pPr>
            <a:r>
              <a:rPr lang="en-US" altLang="en-US" sz="2400" dirty="0"/>
              <a:t>Business Expenses (</a:t>
            </a:r>
            <a:r>
              <a:rPr lang="en-US" altLang="en-US" sz="2400" dirty="0" err="1"/>
              <a:t>pg</a:t>
            </a:r>
            <a:r>
              <a:rPr lang="en-US" altLang="en-US" sz="2400" dirty="0"/>
              <a:t> 24)</a:t>
            </a:r>
          </a:p>
          <a:p>
            <a:pPr lvl="1" eaLnBrk="1" hangingPunct="1">
              <a:lnSpc>
                <a:spcPct val="90000"/>
              </a:lnSpc>
            </a:pPr>
            <a:r>
              <a:rPr lang="en-US" altLang="en-US" sz="2400" dirty="0"/>
              <a:t>Accountable Reimbursement Plans</a:t>
            </a:r>
          </a:p>
          <a:p>
            <a:pPr lvl="1" eaLnBrk="1" hangingPunct="1">
              <a:lnSpc>
                <a:spcPct val="90000"/>
              </a:lnSpc>
            </a:pPr>
            <a:r>
              <a:rPr lang="en-US" altLang="en-US" sz="2400" dirty="0"/>
              <a:t>Non-accountable Reimbursements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a:cs typeface="Trebuchet MS" pitchFamily="34" charset="0"/>
              </a:rPr>
              <a:t>Resources</a:t>
            </a:r>
          </a:p>
        </p:txBody>
      </p:sp>
      <p:sp>
        <p:nvSpPr>
          <p:cNvPr id="5123" name="Rectangle 3"/>
          <p:cNvSpPr>
            <a:spLocks noGrp="1" noChangeArrowheads="1"/>
          </p:cNvSpPr>
          <p:nvPr>
            <p:ph idx="1"/>
          </p:nvPr>
        </p:nvSpPr>
        <p:spPr/>
        <p:txBody>
          <a:bodyPr anchor="t"/>
          <a:lstStyle/>
          <a:p>
            <a:pPr eaLnBrk="1" hangingPunct="1"/>
            <a:endParaRPr lang="en-US" altLang="en-US" sz="2400" dirty="0"/>
          </a:p>
          <a:p>
            <a:pPr eaLnBrk="1" hangingPunct="1"/>
            <a:r>
              <a:rPr lang="en-US" altLang="en-US" sz="2400" dirty="0"/>
              <a:t>Tab A</a:t>
            </a:r>
          </a:p>
          <a:p>
            <a:pPr eaLnBrk="1" hangingPunct="1"/>
            <a:r>
              <a:rPr lang="en-US" altLang="en-US" sz="2400" dirty="0"/>
              <a:t>Conference Treasurer’s Office </a:t>
            </a:r>
          </a:p>
          <a:p>
            <a:pPr eaLnBrk="1" hangingPunct="1"/>
            <a:r>
              <a:rPr lang="en-US" altLang="en-US" sz="2400" dirty="0"/>
              <a:t>Internet and Other Resources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a:cs typeface="Trebuchet MS" pitchFamily="34" charset="0"/>
              </a:rPr>
              <a:t>Tax Guide for Churches</a:t>
            </a:r>
          </a:p>
        </p:txBody>
      </p:sp>
      <p:sp>
        <p:nvSpPr>
          <p:cNvPr id="31747" name="Rectangle 3"/>
          <p:cNvSpPr>
            <a:spLocks noGrp="1" noChangeArrowheads="1"/>
          </p:cNvSpPr>
          <p:nvPr>
            <p:ph idx="1"/>
          </p:nvPr>
        </p:nvSpPr>
        <p:spPr>
          <a:xfrm>
            <a:off x="304800" y="1600200"/>
            <a:ext cx="7124700" cy="4051300"/>
          </a:xfrm>
        </p:spPr>
        <p:txBody>
          <a:bodyPr/>
          <a:lstStyle/>
          <a:p>
            <a:pPr eaLnBrk="1" hangingPunct="1">
              <a:lnSpc>
                <a:spcPct val="90000"/>
              </a:lnSpc>
            </a:pPr>
            <a:r>
              <a:rPr lang="en-US" altLang="en-US" sz="2400" dirty="0"/>
              <a:t>Filing Requirements (</a:t>
            </a:r>
            <a:r>
              <a:rPr lang="en-US" altLang="en-US" sz="2400" dirty="0" err="1"/>
              <a:t>pg</a:t>
            </a:r>
            <a:r>
              <a:rPr lang="en-US" altLang="en-US" sz="2400" dirty="0"/>
              <a:t> 27)</a:t>
            </a:r>
          </a:p>
          <a:p>
            <a:pPr eaLnBrk="1" hangingPunct="1">
              <a:lnSpc>
                <a:spcPct val="90000"/>
              </a:lnSpc>
            </a:pPr>
            <a:r>
              <a:rPr lang="en-US" altLang="en-US" sz="2400" dirty="0"/>
              <a:t>Charitable Contributions (</a:t>
            </a:r>
            <a:r>
              <a:rPr lang="en-US" altLang="en-US" sz="2400" dirty="0" err="1"/>
              <a:t>pg</a:t>
            </a:r>
            <a:r>
              <a:rPr lang="en-US" altLang="en-US" sz="2400" dirty="0"/>
              <a:t> 29)</a:t>
            </a:r>
          </a:p>
          <a:p>
            <a:pPr lvl="1" eaLnBrk="1" hangingPunct="1">
              <a:lnSpc>
                <a:spcPct val="90000"/>
              </a:lnSpc>
            </a:pPr>
            <a:r>
              <a:rPr lang="en-US" altLang="en-US" sz="2400" dirty="0"/>
              <a:t>Substantiation</a:t>
            </a:r>
          </a:p>
          <a:p>
            <a:pPr lvl="1" eaLnBrk="1" hangingPunct="1">
              <a:lnSpc>
                <a:spcPct val="90000"/>
              </a:lnSpc>
            </a:pPr>
            <a:r>
              <a:rPr lang="en-US" altLang="en-US" sz="2400" dirty="0"/>
              <a:t>Quid Pro Quo</a:t>
            </a:r>
          </a:p>
          <a:p>
            <a:pPr lvl="1" eaLnBrk="1" hangingPunct="1">
              <a:lnSpc>
                <a:spcPct val="90000"/>
              </a:lnSpc>
            </a:pPr>
            <a:r>
              <a:rPr lang="en-US" altLang="en-US" sz="2400" dirty="0"/>
              <a:t>Disclosure Exception</a:t>
            </a:r>
          </a:p>
          <a:p>
            <a:pPr eaLnBrk="1" hangingPunct="1">
              <a:lnSpc>
                <a:spcPct val="90000"/>
              </a:lnSpc>
            </a:pPr>
            <a:r>
              <a:rPr lang="en-US" altLang="en-US" sz="2400" dirty="0"/>
              <a:t>IRS Audits of Churches (</a:t>
            </a:r>
            <a:r>
              <a:rPr lang="en-US" altLang="en-US" sz="2400" dirty="0" err="1"/>
              <a:t>pg</a:t>
            </a:r>
            <a:r>
              <a:rPr lang="en-US" altLang="en-US" sz="2400" dirty="0"/>
              <a:t> 31)</a:t>
            </a:r>
          </a:p>
          <a:p>
            <a:pPr lvl="1" eaLnBrk="1" hangingPunct="1">
              <a:lnSpc>
                <a:spcPct val="90000"/>
              </a:lnSpc>
            </a:pPr>
            <a:r>
              <a:rPr lang="en-US" altLang="en-US" sz="2400" dirty="0"/>
              <a:t>Audit process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cs typeface="Trebuchet MS" pitchFamily="34" charset="0"/>
              </a:rPr>
              <a:t>Record Retention</a:t>
            </a:r>
          </a:p>
        </p:txBody>
      </p:sp>
      <p:sp>
        <p:nvSpPr>
          <p:cNvPr id="32771" name="Rectangle 3"/>
          <p:cNvSpPr>
            <a:spLocks noGrp="1" noChangeArrowheads="1"/>
          </p:cNvSpPr>
          <p:nvPr>
            <p:ph idx="1"/>
          </p:nvPr>
        </p:nvSpPr>
        <p:spPr>
          <a:xfrm>
            <a:off x="228600" y="1676400"/>
            <a:ext cx="7124700" cy="4052888"/>
          </a:xfrm>
        </p:spPr>
        <p:txBody>
          <a:bodyPr/>
          <a:lstStyle/>
          <a:p>
            <a:pPr eaLnBrk="1" hangingPunct="1"/>
            <a:r>
              <a:rPr lang="en-US" altLang="en-US" sz="2400"/>
              <a:t>Tab I – www.gcfa.org – Local Church link</a:t>
            </a:r>
          </a:p>
          <a:p>
            <a:pPr eaLnBrk="1" hangingPunct="1"/>
            <a:endParaRPr lang="en-US" altLang="en-US" sz="2400"/>
          </a:p>
          <a:p>
            <a:pPr eaLnBrk="1" hangingPunct="1"/>
            <a:r>
              <a:rPr lang="en-US" altLang="en-US" sz="2400"/>
              <a:t>Auditor recommendations at:</a:t>
            </a:r>
          </a:p>
          <a:p>
            <a:pPr lvl="1" eaLnBrk="1" hangingPunct="1">
              <a:buFont typeface="Wingdings" pitchFamily="2" charset="2"/>
              <a:buNone/>
            </a:pPr>
            <a:r>
              <a:rPr lang="en-US" altLang="en-US" sz="2400"/>
              <a:t>www.nccumc.org/treasurer - Downloads link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cs typeface="Trebuchet MS" pitchFamily="34" charset="0"/>
              </a:rPr>
              <a:t>Group Tax Exemption Ruling</a:t>
            </a:r>
          </a:p>
        </p:txBody>
      </p:sp>
      <p:sp>
        <p:nvSpPr>
          <p:cNvPr id="33795" name="Rectangle 3"/>
          <p:cNvSpPr>
            <a:spLocks noGrp="1" noChangeArrowheads="1"/>
          </p:cNvSpPr>
          <p:nvPr>
            <p:ph idx="1"/>
          </p:nvPr>
        </p:nvSpPr>
        <p:spPr>
          <a:xfrm>
            <a:off x="304800" y="1752600"/>
            <a:ext cx="7124700" cy="4051300"/>
          </a:xfrm>
        </p:spPr>
        <p:txBody>
          <a:bodyPr/>
          <a:lstStyle/>
          <a:p>
            <a:pPr eaLnBrk="1" hangingPunct="1">
              <a:lnSpc>
                <a:spcPct val="80000"/>
              </a:lnSpc>
            </a:pPr>
            <a:r>
              <a:rPr lang="en-US" altLang="en-US" sz="2400"/>
              <a:t>Tab J – www.gcfa.org</a:t>
            </a:r>
          </a:p>
          <a:p>
            <a:pPr eaLnBrk="1" hangingPunct="1">
              <a:lnSpc>
                <a:spcPct val="80000"/>
              </a:lnSpc>
            </a:pPr>
            <a:r>
              <a:rPr lang="en-US" altLang="en-US" sz="2400"/>
              <a:t>Each church should have own Employer Identification Number (EIN)</a:t>
            </a:r>
          </a:p>
          <a:p>
            <a:pPr lvl="1" eaLnBrk="1" hangingPunct="1">
              <a:lnSpc>
                <a:spcPct val="80000"/>
              </a:lnSpc>
            </a:pPr>
            <a:r>
              <a:rPr lang="en-US" altLang="en-US" sz="2400"/>
              <a:t>General IRS information</a:t>
            </a:r>
          </a:p>
          <a:p>
            <a:pPr lvl="2" eaLnBrk="1" hangingPunct="1">
              <a:lnSpc>
                <a:spcPct val="80000"/>
              </a:lnSpc>
              <a:buFont typeface="Wingdings" pitchFamily="2" charset="2"/>
              <a:buNone/>
            </a:pPr>
            <a:r>
              <a:rPr lang="en-US" altLang="en-US"/>
              <a:t>http://www.irs.gov/businesses/small/article/0,,id=98350,00.html</a:t>
            </a:r>
          </a:p>
          <a:p>
            <a:pPr lvl="1" eaLnBrk="1" hangingPunct="1">
              <a:lnSpc>
                <a:spcPct val="80000"/>
              </a:lnSpc>
            </a:pPr>
            <a:r>
              <a:rPr lang="en-US" altLang="en-US" sz="2400"/>
              <a:t>Apply for EIN Online</a:t>
            </a:r>
          </a:p>
          <a:p>
            <a:pPr lvl="2" eaLnBrk="1" hangingPunct="1">
              <a:lnSpc>
                <a:spcPct val="80000"/>
              </a:lnSpc>
              <a:buFont typeface="Wingdings" pitchFamily="2" charset="2"/>
              <a:buNone/>
            </a:pPr>
            <a:r>
              <a:rPr lang="en-US" altLang="en-US"/>
              <a:t>http://www.irs.gov/businesses/small/article/0,,id=102767,00.html</a:t>
            </a:r>
            <a:endParaRPr lang="en-US" altLang="en-US" sz="2400"/>
          </a:p>
          <a:p>
            <a:pPr eaLnBrk="1" hangingPunct="1">
              <a:lnSpc>
                <a:spcPct val="80000"/>
              </a:lnSpc>
            </a:pPr>
            <a:r>
              <a:rPr lang="en-US" altLang="en-US" sz="2400"/>
              <a:t>Church letter – umgroupruling.org</a:t>
            </a:r>
          </a:p>
          <a:p>
            <a:pPr eaLnBrk="1" hangingPunct="1">
              <a:lnSpc>
                <a:spcPct val="80000"/>
              </a:lnSpc>
            </a:pPr>
            <a:r>
              <a:rPr lang="en-US" altLang="en-US" sz="2400"/>
              <a:t>Questions on group ruling?</a:t>
            </a:r>
          </a:p>
          <a:p>
            <a:pPr lvl="1" eaLnBrk="1" hangingPunct="1">
              <a:lnSpc>
                <a:spcPct val="80000"/>
              </a:lnSpc>
            </a:pPr>
            <a:r>
              <a:rPr lang="en-US" altLang="en-US" sz="2400"/>
              <a:t>Email legal@gcfa.org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34819" name="Rectangle 3"/>
          <p:cNvSpPr>
            <a:spLocks noGrp="1" noChangeArrowheads="1"/>
          </p:cNvSpPr>
          <p:nvPr>
            <p:ph idx="1"/>
          </p:nvPr>
        </p:nvSpPr>
        <p:spPr>
          <a:xfrm>
            <a:off x="457200" y="1752600"/>
            <a:ext cx="7124700" cy="4051300"/>
          </a:xfrm>
        </p:spPr>
        <p:txBody>
          <a:bodyPr/>
          <a:lstStyle/>
          <a:p>
            <a:pPr eaLnBrk="1" hangingPunct="1"/>
            <a:r>
              <a:rPr lang="en-US" altLang="en-US" sz="2400" dirty="0"/>
              <a:t>Tab K - Q&amp;A from http://www.gcfa.org/services/legal-services/gcfa-tax-packet/</a:t>
            </a:r>
          </a:p>
          <a:p>
            <a:pPr marL="0" indent="0" eaLnBrk="1" hangingPunct="1">
              <a:buNone/>
            </a:pPr>
            <a:endParaRPr lang="en-US" altLang="en-US" sz="2400" dirty="0"/>
          </a:p>
          <a:p>
            <a:pPr eaLnBrk="1" hangingPunct="1"/>
            <a:r>
              <a:rPr lang="en-US" altLang="en-US" sz="2400" dirty="0"/>
              <a:t>What is an Accountable Reimbursement Plan (ARP)?  (Q1)</a:t>
            </a:r>
          </a:p>
          <a:p>
            <a:pPr lvl="1" eaLnBrk="1" hangingPunct="1"/>
            <a:r>
              <a:rPr lang="en-US" altLang="en-US" sz="2400" dirty="0"/>
              <a:t>“a method for claiming and reimbursing professional or business expenses”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98307" name="Rectangle 3"/>
          <p:cNvSpPr>
            <a:spLocks noGrp="1" noChangeArrowheads="1"/>
          </p:cNvSpPr>
          <p:nvPr>
            <p:ph idx="1"/>
          </p:nvPr>
        </p:nvSpPr>
        <p:spPr>
          <a:xfrm>
            <a:off x="609600" y="2133600"/>
            <a:ext cx="7124700" cy="4051300"/>
          </a:xfrm>
        </p:spPr>
        <p:txBody>
          <a:bodyPr rtlCol="0">
            <a:normAutofit fontScale="85000" lnSpcReduction="20000"/>
          </a:bodyPr>
          <a:lstStyle/>
          <a:p>
            <a:pPr eaLnBrk="1" fontAlgn="auto" hangingPunct="1">
              <a:lnSpc>
                <a:spcPct val="90000"/>
              </a:lnSpc>
              <a:buFont typeface="Wingdings 2" charset="2"/>
              <a:buChar char=""/>
              <a:defRPr/>
            </a:pPr>
            <a:r>
              <a:rPr lang="en-US" sz="2800" dirty="0"/>
              <a:t>Advantages (Q3)</a:t>
            </a:r>
          </a:p>
          <a:p>
            <a:pPr lvl="1" eaLnBrk="1" fontAlgn="auto" hangingPunct="1">
              <a:lnSpc>
                <a:spcPct val="90000"/>
              </a:lnSpc>
              <a:buFont typeface="Wingdings 2" charset="2"/>
              <a:buChar char=""/>
              <a:defRPr/>
            </a:pPr>
            <a:r>
              <a:rPr lang="en-US" sz="2400" dirty="0"/>
              <a:t>Convenience</a:t>
            </a:r>
          </a:p>
          <a:p>
            <a:pPr lvl="1" eaLnBrk="1" fontAlgn="auto" hangingPunct="1">
              <a:lnSpc>
                <a:spcPct val="90000"/>
              </a:lnSpc>
              <a:buFont typeface="Wingdings 2" charset="2"/>
              <a:buChar char=""/>
              <a:defRPr/>
            </a:pPr>
            <a:r>
              <a:rPr lang="en-US" sz="2400" dirty="0"/>
              <a:t>Data</a:t>
            </a:r>
          </a:p>
          <a:p>
            <a:pPr lvl="1" eaLnBrk="1" fontAlgn="auto" hangingPunct="1">
              <a:lnSpc>
                <a:spcPct val="90000"/>
              </a:lnSpc>
              <a:buFont typeface="Wingdings 2" charset="2"/>
              <a:buChar char=""/>
              <a:defRPr/>
            </a:pPr>
            <a:r>
              <a:rPr lang="en-US" sz="2400" dirty="0"/>
              <a:t>No complex rules</a:t>
            </a:r>
          </a:p>
          <a:p>
            <a:pPr lvl="1" eaLnBrk="1" fontAlgn="auto" hangingPunct="1">
              <a:lnSpc>
                <a:spcPct val="90000"/>
              </a:lnSpc>
              <a:buFont typeface="Wingdings 2" charset="2"/>
              <a:buChar char=""/>
              <a:defRPr/>
            </a:pPr>
            <a:r>
              <a:rPr lang="en-US" sz="2400" dirty="0"/>
              <a:t>Fewer limits</a:t>
            </a:r>
          </a:p>
          <a:p>
            <a:pPr lvl="1" eaLnBrk="1" fontAlgn="auto" hangingPunct="1">
              <a:lnSpc>
                <a:spcPct val="90000"/>
              </a:lnSpc>
              <a:buFont typeface="Wingdings 2" charset="2"/>
              <a:buChar char=""/>
              <a:defRPr/>
            </a:pPr>
            <a:r>
              <a:rPr lang="en-US" sz="2400" dirty="0"/>
              <a:t>Tax savings</a:t>
            </a:r>
          </a:p>
          <a:p>
            <a:pPr lvl="1" eaLnBrk="1" fontAlgn="auto" hangingPunct="1">
              <a:lnSpc>
                <a:spcPct val="90000"/>
              </a:lnSpc>
              <a:buFont typeface="Wingdings 2" charset="2"/>
              <a:buChar char=""/>
              <a:defRPr/>
            </a:pPr>
            <a:endParaRPr lang="en-US" sz="2400" dirty="0"/>
          </a:p>
          <a:p>
            <a:pPr eaLnBrk="1" fontAlgn="auto" hangingPunct="1">
              <a:lnSpc>
                <a:spcPct val="90000"/>
              </a:lnSpc>
              <a:buFont typeface="Wingdings 2" charset="2"/>
              <a:buChar char=""/>
              <a:defRPr/>
            </a:pPr>
            <a:r>
              <a:rPr lang="en-US" sz="2800" dirty="0"/>
              <a:t>Disadvantages (Q4)</a:t>
            </a:r>
          </a:p>
          <a:p>
            <a:pPr lvl="1" eaLnBrk="1" fontAlgn="auto" hangingPunct="1">
              <a:lnSpc>
                <a:spcPct val="90000"/>
              </a:lnSpc>
              <a:buFont typeface="Wingdings 2" charset="2"/>
              <a:buChar char=""/>
              <a:defRPr/>
            </a:pPr>
            <a:r>
              <a:rPr lang="en-US" sz="2400" dirty="0"/>
              <a:t>More church review of expenditures</a:t>
            </a:r>
          </a:p>
          <a:p>
            <a:pPr lvl="1" eaLnBrk="1" fontAlgn="auto" hangingPunct="1">
              <a:lnSpc>
                <a:spcPct val="90000"/>
              </a:lnSpc>
              <a:buFont typeface="Wingdings 2" charset="2"/>
              <a:buChar char=""/>
              <a:defRPr/>
            </a:pPr>
            <a:r>
              <a:rPr lang="en-US" sz="2400" dirty="0"/>
              <a:t>Use it or lose it (can’t be paid as salary if not used)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36867" name="Rectangle 3"/>
          <p:cNvSpPr>
            <a:spLocks noGrp="1" noChangeArrowheads="1"/>
          </p:cNvSpPr>
          <p:nvPr>
            <p:ph idx="1"/>
          </p:nvPr>
        </p:nvSpPr>
        <p:spPr/>
        <p:txBody>
          <a:bodyPr/>
          <a:lstStyle/>
          <a:p>
            <a:pPr eaLnBrk="1" hangingPunct="1"/>
            <a:r>
              <a:rPr lang="en-US" altLang="en-US" sz="2400" dirty="0"/>
              <a:t>What is in an ARP? (Q5)</a:t>
            </a:r>
          </a:p>
          <a:p>
            <a:pPr lvl="1" eaLnBrk="1" hangingPunct="1"/>
            <a:r>
              <a:rPr lang="en-US" altLang="en-US" sz="2400" dirty="0"/>
              <a:t>Sample policies available at http://www.gcfa.org/services/legal-services/gcfa-tax-packet/</a:t>
            </a:r>
          </a:p>
          <a:p>
            <a:pPr marL="457200" lvl="1" indent="0" eaLnBrk="1" hangingPunct="1">
              <a:buNone/>
            </a:pPr>
            <a:endParaRPr lang="en-US" altLang="en-US" sz="2400" dirty="0"/>
          </a:p>
          <a:p>
            <a:pPr eaLnBrk="1" hangingPunct="1"/>
            <a:r>
              <a:rPr lang="en-US" altLang="en-US" sz="2400" dirty="0"/>
              <a:t>When should an ARP be set up? (Q6)</a:t>
            </a:r>
          </a:p>
          <a:p>
            <a:pPr lvl="1" eaLnBrk="1" hangingPunct="1"/>
            <a:r>
              <a:rPr lang="en-US" altLang="en-US" sz="2400" dirty="0"/>
              <a:t>In advance of budget year</a:t>
            </a:r>
          </a:p>
          <a:p>
            <a:pPr lvl="1" eaLnBrk="1" hangingPunct="1"/>
            <a:r>
              <a:rPr lang="en-US" altLang="en-US" sz="2400" dirty="0"/>
              <a:t>Can be changed with new agreement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37891" name="Rectangle 3"/>
          <p:cNvSpPr>
            <a:spLocks noGrp="1" noChangeArrowheads="1"/>
          </p:cNvSpPr>
          <p:nvPr>
            <p:ph idx="1"/>
          </p:nvPr>
        </p:nvSpPr>
        <p:spPr>
          <a:xfrm>
            <a:off x="228600" y="1981200"/>
            <a:ext cx="7124700" cy="4051300"/>
          </a:xfrm>
        </p:spPr>
        <p:txBody>
          <a:bodyPr rtlCol="0">
            <a:normAutofit lnSpcReduction="10000"/>
          </a:bodyPr>
          <a:lstStyle/>
          <a:p>
            <a:pPr eaLnBrk="1" fontAlgn="auto" hangingPunct="1">
              <a:buFont typeface="Wingdings 2" charset="2"/>
              <a:buChar char=""/>
              <a:defRPr/>
            </a:pPr>
            <a:r>
              <a:rPr lang="en-US" altLang="en-US" sz="2400" dirty="0"/>
              <a:t>What can be included in an ARP? (Q11)</a:t>
            </a:r>
          </a:p>
          <a:p>
            <a:pPr lvl="1" eaLnBrk="1" fontAlgn="auto" hangingPunct="1">
              <a:buFont typeface="Wingdings 2" charset="2"/>
              <a:buChar char=""/>
              <a:defRPr/>
            </a:pPr>
            <a:r>
              <a:rPr lang="en-US" altLang="en-US" sz="2400" dirty="0"/>
              <a:t>Office supplies</a:t>
            </a:r>
          </a:p>
          <a:p>
            <a:pPr lvl="1" eaLnBrk="1" fontAlgn="auto" hangingPunct="1">
              <a:buFont typeface="Wingdings 2" charset="2"/>
              <a:buChar char=""/>
              <a:defRPr/>
            </a:pPr>
            <a:r>
              <a:rPr lang="en-US" altLang="en-US" sz="2400" dirty="0"/>
              <a:t>Office equipment</a:t>
            </a:r>
          </a:p>
          <a:p>
            <a:pPr lvl="1" eaLnBrk="1" fontAlgn="auto" hangingPunct="1">
              <a:buFont typeface="Wingdings 2" charset="2"/>
              <a:buChar char=""/>
              <a:defRPr/>
            </a:pPr>
            <a:r>
              <a:rPr lang="en-US" altLang="en-US" sz="2400" dirty="0"/>
              <a:t>Office postage</a:t>
            </a:r>
          </a:p>
          <a:p>
            <a:pPr lvl="1" eaLnBrk="1" fontAlgn="auto" hangingPunct="1">
              <a:buFont typeface="Wingdings 2" charset="2"/>
              <a:buChar char=""/>
              <a:defRPr/>
            </a:pPr>
            <a:r>
              <a:rPr lang="en-US" altLang="en-US" sz="2400" dirty="0"/>
              <a:t>Software</a:t>
            </a:r>
          </a:p>
          <a:p>
            <a:pPr lvl="1" eaLnBrk="1" fontAlgn="auto" hangingPunct="1">
              <a:buFont typeface="Wingdings 2" charset="2"/>
              <a:buChar char=""/>
              <a:defRPr/>
            </a:pPr>
            <a:r>
              <a:rPr lang="en-US" altLang="en-US" sz="2400" dirty="0"/>
              <a:t>Professional books</a:t>
            </a:r>
          </a:p>
          <a:p>
            <a:pPr lvl="1" eaLnBrk="1" fontAlgn="auto" hangingPunct="1">
              <a:buFont typeface="Wingdings 2" charset="2"/>
              <a:buChar char=""/>
              <a:defRPr/>
            </a:pPr>
            <a:r>
              <a:rPr lang="en-US" altLang="en-US" sz="2400" dirty="0"/>
              <a:t>Continuing education</a:t>
            </a:r>
          </a:p>
          <a:p>
            <a:pPr lvl="1" eaLnBrk="1" fontAlgn="auto" hangingPunct="1">
              <a:buFont typeface="Wingdings 2" charset="2"/>
              <a:buChar char=""/>
              <a:defRPr/>
            </a:pPr>
            <a:r>
              <a:rPr lang="en-US" altLang="en-US" sz="2400" dirty="0" err="1"/>
              <a:t>Etc</a:t>
            </a:r>
            <a:r>
              <a:rPr lang="en-US" altLang="en-US" sz="2400"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38915" name="Rectangle 3"/>
          <p:cNvSpPr>
            <a:spLocks noGrp="1" noChangeArrowheads="1"/>
          </p:cNvSpPr>
          <p:nvPr>
            <p:ph idx="1"/>
          </p:nvPr>
        </p:nvSpPr>
        <p:spPr>
          <a:xfrm>
            <a:off x="228600" y="1905000"/>
            <a:ext cx="7124700" cy="4051300"/>
          </a:xfrm>
        </p:spPr>
        <p:txBody>
          <a:bodyPr/>
          <a:lstStyle/>
          <a:p>
            <a:pPr eaLnBrk="1" hangingPunct="1"/>
            <a:r>
              <a:rPr lang="en-US" altLang="en-US" sz="2400"/>
              <a:t>What is </a:t>
            </a:r>
            <a:r>
              <a:rPr lang="en-US" altLang="en-US" sz="2400" i="1" u="sng"/>
              <a:t>not </a:t>
            </a:r>
            <a:r>
              <a:rPr lang="en-US" altLang="en-US" sz="2400"/>
              <a:t> included? </a:t>
            </a:r>
          </a:p>
          <a:p>
            <a:pPr lvl="1" eaLnBrk="1" hangingPunct="1"/>
            <a:r>
              <a:rPr lang="en-US" altLang="en-US" sz="2400"/>
              <a:t>Mileage to church from home</a:t>
            </a:r>
          </a:p>
          <a:p>
            <a:pPr lvl="1" eaLnBrk="1" hangingPunct="1"/>
            <a:r>
              <a:rPr lang="en-US" altLang="en-US" sz="2400"/>
              <a:t>Mileage to home and back to church for lunch</a:t>
            </a:r>
          </a:p>
          <a:p>
            <a:pPr lvl="1" eaLnBrk="1" hangingPunct="1"/>
            <a:r>
              <a:rPr lang="en-US" altLang="en-US" sz="2400"/>
              <a:t>Vacations</a:t>
            </a:r>
          </a:p>
          <a:p>
            <a:pPr lvl="1" eaLnBrk="1" hangingPunct="1"/>
            <a:r>
              <a:rPr lang="en-US" altLang="en-US" sz="2400"/>
              <a:t>Trips to visit sick relatives</a:t>
            </a:r>
          </a:p>
          <a:p>
            <a:pPr lvl="1" eaLnBrk="1" hangingPunct="1"/>
            <a:r>
              <a:rPr lang="en-US" altLang="en-US" sz="2400"/>
              <a:t>Computer used by family</a:t>
            </a:r>
          </a:p>
          <a:p>
            <a:pPr lvl="1" eaLnBrk="1" hangingPunct="1"/>
            <a:r>
              <a:rPr lang="en-US" altLang="en-US" sz="2400"/>
              <a:t>More examples in appendix to Q&amp;A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39939" name="Rectangle 3"/>
          <p:cNvSpPr>
            <a:spLocks noGrp="1" noChangeArrowheads="1"/>
          </p:cNvSpPr>
          <p:nvPr>
            <p:ph idx="1"/>
          </p:nvPr>
        </p:nvSpPr>
        <p:spPr>
          <a:xfrm>
            <a:off x="304800" y="1981200"/>
            <a:ext cx="7124700" cy="4051300"/>
          </a:xfrm>
        </p:spPr>
        <p:txBody>
          <a:bodyPr/>
          <a:lstStyle/>
          <a:p>
            <a:pPr eaLnBrk="1" hangingPunct="1">
              <a:lnSpc>
                <a:spcPct val="90000"/>
              </a:lnSpc>
            </a:pPr>
            <a:r>
              <a:rPr lang="en-US" altLang="en-US" sz="2400" dirty="0"/>
              <a:t>Who should be paid? (Q12)</a:t>
            </a:r>
          </a:p>
          <a:p>
            <a:pPr lvl="1" eaLnBrk="1" hangingPunct="1">
              <a:lnSpc>
                <a:spcPct val="90000"/>
              </a:lnSpc>
            </a:pPr>
            <a:r>
              <a:rPr lang="en-US" altLang="en-US" sz="2400" dirty="0"/>
              <a:t>Pay directly to vendor</a:t>
            </a:r>
          </a:p>
          <a:p>
            <a:pPr lvl="1" eaLnBrk="1" hangingPunct="1">
              <a:lnSpc>
                <a:spcPct val="90000"/>
              </a:lnSpc>
            </a:pPr>
            <a:r>
              <a:rPr lang="en-US" altLang="en-US" sz="2400" dirty="0"/>
              <a:t>Reimburse staff member</a:t>
            </a:r>
          </a:p>
          <a:p>
            <a:pPr lvl="1" eaLnBrk="1" hangingPunct="1">
              <a:lnSpc>
                <a:spcPct val="90000"/>
              </a:lnSpc>
            </a:pPr>
            <a:r>
              <a:rPr lang="en-US" altLang="en-US" sz="2400" dirty="0"/>
              <a:t>Either method is OK!</a:t>
            </a:r>
          </a:p>
          <a:p>
            <a:pPr eaLnBrk="1" hangingPunct="1">
              <a:lnSpc>
                <a:spcPct val="90000"/>
              </a:lnSpc>
            </a:pPr>
            <a:r>
              <a:rPr lang="en-US" altLang="en-US" sz="2400" dirty="0"/>
              <a:t>Are there required documents? (Q13)</a:t>
            </a:r>
          </a:p>
          <a:p>
            <a:pPr lvl="1" eaLnBrk="1" hangingPunct="1">
              <a:lnSpc>
                <a:spcPct val="90000"/>
              </a:lnSpc>
            </a:pPr>
            <a:r>
              <a:rPr lang="en-US" altLang="en-US" sz="2400" dirty="0"/>
              <a:t>Actual receipts</a:t>
            </a:r>
          </a:p>
          <a:p>
            <a:pPr lvl="1" eaLnBrk="1" hangingPunct="1">
              <a:lnSpc>
                <a:spcPct val="90000"/>
              </a:lnSpc>
            </a:pPr>
            <a:r>
              <a:rPr lang="en-US" altLang="en-US" sz="2400" dirty="0"/>
              <a:t>Documentation of business purpose</a:t>
            </a:r>
          </a:p>
          <a:p>
            <a:pPr lvl="2" eaLnBrk="1" hangingPunct="1">
              <a:lnSpc>
                <a:spcPct val="90000"/>
              </a:lnSpc>
            </a:pPr>
            <a:r>
              <a:rPr lang="en-US" altLang="en-US" sz="2400" dirty="0"/>
              <a:t>Listed property – vehicles, etc.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40963" name="Rectangle 3"/>
          <p:cNvSpPr>
            <a:spLocks noGrp="1" noChangeArrowheads="1"/>
          </p:cNvSpPr>
          <p:nvPr>
            <p:ph idx="1"/>
          </p:nvPr>
        </p:nvSpPr>
        <p:spPr>
          <a:xfrm>
            <a:off x="228600" y="1219200"/>
            <a:ext cx="8229600" cy="5105400"/>
          </a:xfrm>
        </p:spPr>
        <p:txBody>
          <a:bodyPr/>
          <a:lstStyle/>
          <a:p>
            <a:pPr eaLnBrk="1" hangingPunct="1">
              <a:lnSpc>
                <a:spcPct val="90000"/>
              </a:lnSpc>
            </a:pPr>
            <a:r>
              <a:rPr lang="en-US" altLang="en-US" sz="2400"/>
              <a:t>What is a business expense? (Q 21)</a:t>
            </a:r>
          </a:p>
          <a:p>
            <a:pPr lvl="1" eaLnBrk="1" hangingPunct="1">
              <a:lnSpc>
                <a:spcPct val="90000"/>
              </a:lnSpc>
            </a:pPr>
            <a:r>
              <a:rPr lang="en-US" altLang="en-US" sz="2400"/>
              <a:t>Related to purpose and goals of church</a:t>
            </a:r>
          </a:p>
          <a:p>
            <a:pPr lvl="1" eaLnBrk="1" hangingPunct="1">
              <a:lnSpc>
                <a:spcPct val="90000"/>
              </a:lnSpc>
            </a:pPr>
            <a:r>
              <a:rPr lang="en-US" altLang="en-US" sz="2400"/>
              <a:t>Same requirements for churches as for other businesses</a:t>
            </a:r>
          </a:p>
          <a:p>
            <a:pPr eaLnBrk="1" hangingPunct="1">
              <a:lnSpc>
                <a:spcPct val="90000"/>
              </a:lnSpc>
            </a:pPr>
            <a:r>
              <a:rPr lang="en-US" altLang="en-US" sz="2400"/>
              <a:t>Can church not pay related business expense?  </a:t>
            </a:r>
          </a:p>
          <a:p>
            <a:pPr lvl="1" eaLnBrk="1" hangingPunct="1">
              <a:lnSpc>
                <a:spcPct val="90000"/>
              </a:lnSpc>
            </a:pPr>
            <a:r>
              <a:rPr lang="en-US" altLang="en-US" sz="2400"/>
              <a:t>Yes!  Payments approved by church.  (Q 22)</a:t>
            </a:r>
          </a:p>
          <a:p>
            <a:pPr eaLnBrk="1" hangingPunct="1">
              <a:lnSpc>
                <a:spcPct val="90000"/>
              </a:lnSpc>
            </a:pPr>
            <a:r>
              <a:rPr lang="en-US" altLang="en-US" sz="2400"/>
              <a:t>Who owns what is bought with ARP?</a:t>
            </a:r>
          </a:p>
          <a:p>
            <a:pPr lvl="1" eaLnBrk="1" hangingPunct="1">
              <a:lnSpc>
                <a:spcPct val="90000"/>
              </a:lnSpc>
            </a:pPr>
            <a:r>
              <a:rPr lang="en-US" altLang="en-US" sz="2400"/>
              <a:t>The church  (Q 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57200" y="609600"/>
            <a:ext cx="8229600" cy="5521325"/>
          </a:xfrm>
        </p:spPr>
        <p:txBody>
          <a:bodyPr rtlCol="0">
            <a:normAutofit/>
          </a:bodyPr>
          <a:lstStyle/>
          <a:p>
            <a:pPr eaLnBrk="1" fontAlgn="auto" hangingPunct="1">
              <a:buFont typeface="Wingdings" pitchFamily="2" charset="2"/>
              <a:buNone/>
              <a:defRPr/>
            </a:pPr>
            <a:r>
              <a:rPr lang="en-US" sz="3200" dirty="0">
                <a:solidFill>
                  <a:schemeClr val="tx2"/>
                </a:solidFill>
              </a:rPr>
              <a:t>Role of the Local Church </a:t>
            </a:r>
          </a:p>
          <a:p>
            <a:pPr eaLnBrk="1" fontAlgn="auto" hangingPunct="1">
              <a:buFont typeface="Wingdings" pitchFamily="2" charset="2"/>
              <a:buNone/>
              <a:defRPr/>
            </a:pPr>
            <a:r>
              <a:rPr lang="en-US" sz="3200" dirty="0">
                <a:solidFill>
                  <a:schemeClr val="tx2"/>
                </a:solidFill>
              </a:rPr>
              <a:t>Treasurer and Financial Secretary</a:t>
            </a:r>
          </a:p>
          <a:p>
            <a:pPr eaLnBrk="1" fontAlgn="auto" hangingPunct="1">
              <a:buFont typeface="Wingdings" pitchFamily="2" charset="2"/>
              <a:buNone/>
              <a:defRPr/>
            </a:pPr>
            <a:endParaRPr lang="en-US" dirty="0"/>
          </a:p>
          <a:p>
            <a:pPr lvl="1" eaLnBrk="1" fontAlgn="auto" hangingPunct="1">
              <a:buFont typeface="Wingdings 2" charset="2"/>
              <a:buChar char=""/>
              <a:defRPr/>
            </a:pPr>
            <a:r>
              <a:rPr lang="en-US" sz="2400" dirty="0"/>
              <a:t>Tab B</a:t>
            </a:r>
          </a:p>
          <a:p>
            <a:pPr lvl="1" eaLnBrk="1" fontAlgn="auto" hangingPunct="1">
              <a:buFont typeface="Wingdings 2" charset="2"/>
              <a:buChar char=""/>
              <a:defRPr/>
            </a:pPr>
            <a:r>
              <a:rPr lang="en-US" sz="2400" dirty="0"/>
              <a:t>2016 Discipline, Paragraph 258.4</a:t>
            </a:r>
          </a:p>
          <a:p>
            <a:pPr lvl="1" eaLnBrk="1" fontAlgn="auto" hangingPunct="1">
              <a:buFont typeface="Wingdings 2" charset="2"/>
              <a:buChar char=""/>
              <a:defRPr/>
            </a:pPr>
            <a:r>
              <a:rPr lang="en-US" sz="2400" dirty="0"/>
              <a:t>Job Descriptions – www.gbod.org</a:t>
            </a:r>
          </a:p>
          <a:p>
            <a:pPr marL="457200" lvl="1" indent="0" eaLnBrk="1" fontAlgn="auto" hangingPunct="1">
              <a:buFont typeface="Wingdings" pitchFamily="2" charset="2"/>
              <a:buNone/>
              <a:defRPr/>
            </a:pPr>
            <a:endParaRPr lang="en-US" dirty="0"/>
          </a:p>
          <a:p>
            <a:pPr eaLnBrk="1" fontAlgn="auto" hangingPunct="1">
              <a:buFont typeface="Wingdings" pitchFamily="2" charset="2"/>
              <a:buNone/>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4000">
                <a:cs typeface="Trebuchet MS" pitchFamily="34" charset="0"/>
              </a:rPr>
              <a:t>Accountable Reimbursement Plans</a:t>
            </a:r>
          </a:p>
        </p:txBody>
      </p:sp>
      <p:sp>
        <p:nvSpPr>
          <p:cNvPr id="41987" name="Rectangle 3"/>
          <p:cNvSpPr>
            <a:spLocks noGrp="1" noChangeArrowheads="1"/>
          </p:cNvSpPr>
          <p:nvPr>
            <p:ph idx="1"/>
          </p:nvPr>
        </p:nvSpPr>
        <p:spPr/>
        <p:txBody>
          <a:bodyPr/>
          <a:lstStyle/>
          <a:p>
            <a:pPr eaLnBrk="1" hangingPunct="1"/>
            <a:r>
              <a:rPr lang="en-US" altLang="en-US" sz="2400" dirty="0"/>
              <a:t>IRS Standard Business Mileage Rate </a:t>
            </a:r>
          </a:p>
          <a:p>
            <a:pPr lvl="1" eaLnBrk="1" hangingPunct="1"/>
            <a:r>
              <a:rPr lang="en-US" altLang="en-US" sz="2400" dirty="0"/>
              <a:t>Current 2020 Rate - $0.575 per mile</a:t>
            </a:r>
          </a:p>
          <a:p>
            <a:pPr lvl="1" eaLnBrk="1" hangingPunct="1"/>
            <a:r>
              <a:rPr lang="en-US" altLang="en-US" sz="2400" dirty="0"/>
              <a:t>Medical or Moving Rate - $0.17 per mile</a:t>
            </a:r>
          </a:p>
          <a:p>
            <a:pPr lvl="1" eaLnBrk="1" hangingPunct="1"/>
            <a:r>
              <a:rPr lang="en-US" altLang="en-US" sz="2400" dirty="0"/>
              <a:t>Charitable Mileage Rate - $0.14 per mile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cs typeface="Trebuchet MS" pitchFamily="34" charset="0"/>
              </a:rPr>
              <a:t>Housing Allowances</a:t>
            </a:r>
          </a:p>
        </p:txBody>
      </p:sp>
      <p:sp>
        <p:nvSpPr>
          <p:cNvPr id="43011" name="Rectangle 3"/>
          <p:cNvSpPr>
            <a:spLocks noGrp="1" noChangeArrowheads="1"/>
          </p:cNvSpPr>
          <p:nvPr>
            <p:ph idx="1"/>
          </p:nvPr>
        </p:nvSpPr>
        <p:spPr>
          <a:xfrm>
            <a:off x="304800" y="1524000"/>
            <a:ext cx="7124700" cy="4052888"/>
          </a:xfrm>
        </p:spPr>
        <p:txBody>
          <a:bodyPr/>
          <a:lstStyle/>
          <a:p>
            <a:pPr eaLnBrk="1" hangingPunct="1"/>
            <a:endParaRPr lang="en-US" altLang="en-US" dirty="0"/>
          </a:p>
          <a:p>
            <a:pPr eaLnBrk="1" hangingPunct="1"/>
            <a:r>
              <a:rPr lang="en-US" altLang="en-US" sz="2400" dirty="0"/>
              <a:t>Tab L - Q&amp;A from http://www.gcfa.org/services/legal-services/gcfa-tax-packet/</a:t>
            </a:r>
          </a:p>
          <a:p>
            <a:pPr eaLnBrk="1" hangingPunct="1"/>
            <a:endParaRPr lang="en-US" altLang="en-US" sz="2400" dirty="0"/>
          </a:p>
          <a:p>
            <a:pPr eaLnBrk="1" hangingPunct="1"/>
            <a:r>
              <a:rPr lang="en-US" altLang="en-US" sz="2400" dirty="0"/>
              <a:t>What is a housing allowance? (Q 1-2)</a:t>
            </a:r>
          </a:p>
          <a:p>
            <a:pPr lvl="1" eaLnBrk="1" hangingPunct="1"/>
            <a:r>
              <a:rPr lang="en-US" altLang="en-US" sz="2400" dirty="0"/>
              <a:t>An exclusion from taxable income for federal income tax purposes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90600" y="762000"/>
            <a:ext cx="7124700" cy="923925"/>
          </a:xfrm>
        </p:spPr>
        <p:txBody>
          <a:bodyPr/>
          <a:lstStyle/>
          <a:p>
            <a:pPr eaLnBrk="1" hangingPunct="1"/>
            <a:r>
              <a:rPr lang="en-US" altLang="en-US">
                <a:cs typeface="Trebuchet MS" pitchFamily="34" charset="0"/>
              </a:rPr>
              <a:t>Housing Allowances</a:t>
            </a:r>
          </a:p>
        </p:txBody>
      </p:sp>
      <p:sp>
        <p:nvSpPr>
          <p:cNvPr id="44035" name="Rectangle 3"/>
          <p:cNvSpPr>
            <a:spLocks noGrp="1" noChangeArrowheads="1"/>
          </p:cNvSpPr>
          <p:nvPr>
            <p:ph idx="1"/>
          </p:nvPr>
        </p:nvSpPr>
        <p:spPr>
          <a:xfrm>
            <a:off x="609600" y="2133600"/>
            <a:ext cx="7124700" cy="4052888"/>
          </a:xfrm>
        </p:spPr>
        <p:txBody>
          <a:bodyPr rtlCol="0">
            <a:normAutofit lnSpcReduction="10000"/>
          </a:bodyPr>
          <a:lstStyle/>
          <a:p>
            <a:pPr eaLnBrk="1" fontAlgn="auto" hangingPunct="1">
              <a:lnSpc>
                <a:spcPct val="90000"/>
              </a:lnSpc>
              <a:buFont typeface="Wingdings 2" charset="2"/>
              <a:buChar char=""/>
              <a:defRPr/>
            </a:pPr>
            <a:r>
              <a:rPr lang="en-US" altLang="en-US" sz="2400"/>
              <a:t>How much can an allowance be? (Q 4)</a:t>
            </a:r>
          </a:p>
          <a:p>
            <a:pPr lvl="1" eaLnBrk="1" fontAlgn="auto" hangingPunct="1">
              <a:lnSpc>
                <a:spcPct val="90000"/>
              </a:lnSpc>
              <a:buFont typeface="Wingdings 2" charset="2"/>
              <a:buChar char=""/>
              <a:defRPr/>
            </a:pPr>
            <a:r>
              <a:rPr lang="en-US" altLang="en-US" sz="2000"/>
              <a:t>The </a:t>
            </a:r>
            <a:r>
              <a:rPr lang="en-US" altLang="en-US" sz="2000" i="1"/>
              <a:t>lesser</a:t>
            </a:r>
            <a:r>
              <a:rPr lang="en-US" altLang="en-US" sz="2000"/>
              <a:t> of:</a:t>
            </a:r>
          </a:p>
          <a:p>
            <a:pPr lvl="2" eaLnBrk="1" fontAlgn="auto" hangingPunct="1">
              <a:lnSpc>
                <a:spcPct val="90000"/>
              </a:lnSpc>
              <a:buFont typeface="Wingdings 2" charset="2"/>
              <a:buChar char=""/>
              <a:defRPr/>
            </a:pPr>
            <a:r>
              <a:rPr lang="en-US" altLang="en-US" sz="2000"/>
              <a:t>The amount designated as the housing allowance,</a:t>
            </a:r>
          </a:p>
          <a:p>
            <a:pPr lvl="2" eaLnBrk="1" fontAlgn="auto" hangingPunct="1">
              <a:lnSpc>
                <a:spcPct val="90000"/>
              </a:lnSpc>
              <a:buFont typeface="Wingdings 2" charset="2"/>
              <a:buChar char=""/>
              <a:defRPr/>
            </a:pPr>
            <a:r>
              <a:rPr lang="en-US" altLang="en-US" sz="2000"/>
              <a:t>The amount of actual expenses, or</a:t>
            </a:r>
          </a:p>
          <a:p>
            <a:pPr lvl="2" eaLnBrk="1" fontAlgn="auto" hangingPunct="1">
              <a:lnSpc>
                <a:spcPct val="90000"/>
              </a:lnSpc>
              <a:buFont typeface="Wingdings 2" charset="2"/>
              <a:buChar char=""/>
              <a:defRPr/>
            </a:pPr>
            <a:r>
              <a:rPr lang="en-US" altLang="en-US" sz="2000"/>
              <a:t>The fair rental value of the property (furnished plus utilities)</a:t>
            </a:r>
          </a:p>
          <a:p>
            <a:pPr eaLnBrk="1" fontAlgn="auto" hangingPunct="1">
              <a:lnSpc>
                <a:spcPct val="90000"/>
              </a:lnSpc>
              <a:buFont typeface="Wingdings 2" charset="2"/>
              <a:buChar char=""/>
              <a:defRPr/>
            </a:pPr>
            <a:r>
              <a:rPr lang="en-US" altLang="en-US" sz="2400"/>
              <a:t>How is an allowance set up? (Q 9)</a:t>
            </a:r>
          </a:p>
          <a:p>
            <a:pPr lvl="1" eaLnBrk="1" fontAlgn="auto" hangingPunct="1">
              <a:lnSpc>
                <a:spcPct val="90000"/>
              </a:lnSpc>
              <a:buFont typeface="Wingdings 2" charset="2"/>
              <a:buChar char=""/>
              <a:defRPr/>
            </a:pPr>
            <a:r>
              <a:rPr lang="en-US" altLang="en-US" sz="2000"/>
              <a:t>In advance and changed prospectively if needed</a:t>
            </a:r>
          </a:p>
          <a:p>
            <a:pPr lvl="1" eaLnBrk="1" fontAlgn="auto" hangingPunct="1">
              <a:lnSpc>
                <a:spcPct val="90000"/>
              </a:lnSpc>
              <a:buFont typeface="Wingdings 2" charset="2"/>
              <a:buChar char=""/>
              <a:defRPr/>
            </a:pPr>
            <a:r>
              <a:rPr lang="en-US" altLang="en-US" sz="2000"/>
              <a:t>Charge Conference resolution</a:t>
            </a:r>
          </a:p>
          <a:p>
            <a:pPr lvl="1" eaLnBrk="1" fontAlgn="auto" hangingPunct="1">
              <a:lnSpc>
                <a:spcPct val="90000"/>
              </a:lnSpc>
              <a:buFont typeface="Wingdings 2" charset="2"/>
              <a:buChar char=""/>
              <a:defRPr/>
            </a:pPr>
            <a:r>
              <a:rPr lang="en-US" altLang="en-US" sz="2000"/>
              <a:t>Attachments A &amp; B provide examples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cs typeface="Trebuchet MS" pitchFamily="34" charset="0"/>
              </a:rPr>
              <a:t>Housing Allowances</a:t>
            </a:r>
          </a:p>
        </p:txBody>
      </p:sp>
      <p:sp>
        <p:nvSpPr>
          <p:cNvPr id="45059" name="Rectangle 3"/>
          <p:cNvSpPr>
            <a:spLocks noGrp="1" noChangeArrowheads="1"/>
          </p:cNvSpPr>
          <p:nvPr>
            <p:ph idx="1"/>
          </p:nvPr>
        </p:nvSpPr>
        <p:spPr>
          <a:xfrm>
            <a:off x="609600" y="1981200"/>
            <a:ext cx="7124700" cy="4052888"/>
          </a:xfrm>
        </p:spPr>
        <p:txBody>
          <a:bodyPr rtlCol="0">
            <a:normAutofit lnSpcReduction="10000"/>
          </a:bodyPr>
          <a:lstStyle/>
          <a:p>
            <a:pPr eaLnBrk="1" fontAlgn="auto" hangingPunct="1">
              <a:buFont typeface="Wingdings 2" charset="2"/>
              <a:buChar char=""/>
              <a:defRPr/>
            </a:pPr>
            <a:r>
              <a:rPr lang="en-US" altLang="en-US" sz="2400"/>
              <a:t>What can be included in actual expenses? 	(Q10)</a:t>
            </a:r>
          </a:p>
          <a:p>
            <a:pPr lvl="1" eaLnBrk="1" fontAlgn="auto" hangingPunct="1">
              <a:buFont typeface="Wingdings 2" charset="2"/>
              <a:buChar char=""/>
              <a:defRPr/>
            </a:pPr>
            <a:r>
              <a:rPr lang="en-US" altLang="en-US" sz="2400"/>
              <a:t>Attachment C provides a worksheet</a:t>
            </a:r>
          </a:p>
          <a:p>
            <a:pPr lvl="1" eaLnBrk="1" fontAlgn="auto" hangingPunct="1">
              <a:buFont typeface="Wingdings 2" charset="2"/>
              <a:buChar char=""/>
              <a:defRPr/>
            </a:pPr>
            <a:r>
              <a:rPr lang="en-US" altLang="en-US" sz="2400"/>
              <a:t>Examples include:</a:t>
            </a:r>
          </a:p>
          <a:p>
            <a:pPr lvl="2" eaLnBrk="1" fontAlgn="auto" hangingPunct="1">
              <a:buFont typeface="Wingdings 2" charset="2"/>
              <a:buChar char=""/>
              <a:defRPr/>
            </a:pPr>
            <a:r>
              <a:rPr lang="en-US" altLang="en-US" sz="2000"/>
              <a:t>Utilities</a:t>
            </a:r>
          </a:p>
          <a:p>
            <a:pPr lvl="2" eaLnBrk="1" fontAlgn="auto" hangingPunct="1">
              <a:buFont typeface="Wingdings 2" charset="2"/>
              <a:buChar char=""/>
              <a:defRPr/>
            </a:pPr>
            <a:r>
              <a:rPr lang="en-US" altLang="en-US" sz="2000"/>
              <a:t>Furniture and appliances</a:t>
            </a:r>
          </a:p>
          <a:p>
            <a:pPr lvl="2" eaLnBrk="1" fontAlgn="auto" hangingPunct="1">
              <a:buFont typeface="Wingdings 2" charset="2"/>
              <a:buChar char=""/>
              <a:defRPr/>
            </a:pPr>
            <a:r>
              <a:rPr lang="en-US" altLang="en-US" sz="2000"/>
              <a:t>Building repairs and remodeling</a:t>
            </a:r>
          </a:p>
          <a:p>
            <a:pPr lvl="2" eaLnBrk="1" fontAlgn="auto" hangingPunct="1">
              <a:buFont typeface="Wingdings 2" charset="2"/>
              <a:buChar char=""/>
              <a:defRPr/>
            </a:pPr>
            <a:r>
              <a:rPr lang="en-US" altLang="en-US" sz="2000"/>
              <a:t>Insurance and taxes</a:t>
            </a:r>
          </a:p>
          <a:p>
            <a:pPr lvl="2" eaLnBrk="1" fontAlgn="auto" hangingPunct="1">
              <a:buFont typeface="Wingdings 2" charset="2"/>
              <a:buChar char=""/>
              <a:defRPr/>
            </a:pPr>
            <a:r>
              <a:rPr lang="en-US" altLang="en-US" sz="2000"/>
              <a:t>Maintenance items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cs typeface="Trebuchet MS" pitchFamily="34" charset="0"/>
              </a:rPr>
              <a:t>Housing Allowances</a:t>
            </a:r>
          </a:p>
        </p:txBody>
      </p:sp>
      <p:sp>
        <p:nvSpPr>
          <p:cNvPr id="46083" name="Rectangle 3"/>
          <p:cNvSpPr>
            <a:spLocks noGrp="1" noChangeArrowheads="1"/>
          </p:cNvSpPr>
          <p:nvPr>
            <p:ph idx="1"/>
          </p:nvPr>
        </p:nvSpPr>
        <p:spPr>
          <a:xfrm>
            <a:off x="228600" y="1828800"/>
            <a:ext cx="7124700" cy="4052888"/>
          </a:xfrm>
        </p:spPr>
        <p:txBody>
          <a:bodyPr/>
          <a:lstStyle/>
          <a:p>
            <a:pPr eaLnBrk="1" hangingPunct="1">
              <a:lnSpc>
                <a:spcPct val="90000"/>
              </a:lnSpc>
            </a:pPr>
            <a:r>
              <a:rPr lang="en-US" altLang="en-US" sz="2400" dirty="0"/>
              <a:t>What if allowance is more than actual? (Q 12)</a:t>
            </a:r>
          </a:p>
          <a:p>
            <a:pPr lvl="1" eaLnBrk="1" hangingPunct="1">
              <a:lnSpc>
                <a:spcPct val="90000"/>
              </a:lnSpc>
            </a:pPr>
            <a:r>
              <a:rPr lang="en-US" altLang="en-US" sz="2000" dirty="0"/>
              <a:t>Can be paid to pastor as taxable income</a:t>
            </a:r>
          </a:p>
          <a:p>
            <a:pPr eaLnBrk="1" hangingPunct="1">
              <a:lnSpc>
                <a:spcPct val="90000"/>
              </a:lnSpc>
            </a:pPr>
            <a:r>
              <a:rPr lang="en-US" altLang="en-US" sz="2400" dirty="0"/>
              <a:t>How is the allowance reported? (Q 13)</a:t>
            </a:r>
          </a:p>
          <a:p>
            <a:pPr lvl="1" eaLnBrk="1" hangingPunct="1">
              <a:lnSpc>
                <a:spcPct val="90000"/>
              </a:lnSpc>
            </a:pPr>
            <a:r>
              <a:rPr lang="en-US" altLang="en-US" sz="2000" dirty="0"/>
              <a:t>Can include in box 14 on W-2</a:t>
            </a:r>
          </a:p>
          <a:p>
            <a:pPr lvl="1" eaLnBrk="1" hangingPunct="1">
              <a:lnSpc>
                <a:spcPct val="90000"/>
              </a:lnSpc>
            </a:pPr>
            <a:r>
              <a:rPr lang="en-US" altLang="en-US" sz="2000" dirty="0"/>
              <a:t>Not reported in box 1 if not more than actual</a:t>
            </a:r>
          </a:p>
          <a:p>
            <a:pPr eaLnBrk="1" hangingPunct="1">
              <a:lnSpc>
                <a:spcPct val="90000"/>
              </a:lnSpc>
            </a:pPr>
            <a:r>
              <a:rPr lang="en-US" altLang="en-US" sz="2400" dirty="0"/>
              <a:t>Is allowance excluded from social security? (Q 16)</a:t>
            </a:r>
          </a:p>
          <a:p>
            <a:pPr lvl="1" eaLnBrk="1" hangingPunct="1">
              <a:lnSpc>
                <a:spcPct val="90000"/>
              </a:lnSpc>
            </a:pPr>
            <a:r>
              <a:rPr lang="en-US" altLang="en-US" sz="2000" dirty="0"/>
              <a:t>No!  Included for social security purposes.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a:cs typeface="Trebuchet MS" pitchFamily="34" charset="0"/>
              </a:rPr>
              <a:t>Utilities Allowances</a:t>
            </a:r>
          </a:p>
        </p:txBody>
      </p:sp>
      <p:sp>
        <p:nvSpPr>
          <p:cNvPr id="47107" name="Content Placeholder 2"/>
          <p:cNvSpPr>
            <a:spLocks noGrp="1"/>
          </p:cNvSpPr>
          <p:nvPr>
            <p:ph idx="1"/>
          </p:nvPr>
        </p:nvSpPr>
        <p:spPr>
          <a:xfrm>
            <a:off x="533400" y="1981200"/>
            <a:ext cx="7124700" cy="4052888"/>
          </a:xfrm>
        </p:spPr>
        <p:txBody>
          <a:bodyPr/>
          <a:lstStyle/>
          <a:p>
            <a:pPr eaLnBrk="1" hangingPunct="1"/>
            <a:r>
              <a:rPr lang="en-US" altLang="en-US" sz="2400" dirty="0"/>
              <a:t>Tab M - Utilities same as housing cost for IRS</a:t>
            </a:r>
          </a:p>
          <a:p>
            <a:pPr eaLnBrk="1" hangingPunct="1"/>
            <a:r>
              <a:rPr lang="en-US" altLang="en-US" sz="2400" dirty="0"/>
              <a:t>NC Conference Cabinet policy</a:t>
            </a:r>
          </a:p>
          <a:p>
            <a:pPr lvl="1" eaLnBrk="1" hangingPunct="1"/>
            <a:r>
              <a:rPr lang="en-US" altLang="en-US" sz="2000" dirty="0"/>
              <a:t>Pay directly to utility company</a:t>
            </a:r>
          </a:p>
          <a:p>
            <a:pPr lvl="1" eaLnBrk="1" hangingPunct="1"/>
            <a:r>
              <a:rPr lang="en-US" altLang="en-US" sz="2000" dirty="0"/>
              <a:t>Put parsonage utilities in church name</a:t>
            </a:r>
          </a:p>
          <a:p>
            <a:pPr lvl="1" eaLnBrk="1" hangingPunct="1"/>
            <a:r>
              <a:rPr lang="en-US" altLang="en-US" sz="2000" dirty="0"/>
              <a:t>Include full amount in budget</a:t>
            </a:r>
          </a:p>
          <a:p>
            <a:pPr eaLnBrk="1" hangingPunct="1"/>
            <a:r>
              <a:rPr lang="en-US" altLang="en-US" sz="2400" dirty="0"/>
              <a:t>What is a utility?</a:t>
            </a:r>
          </a:p>
          <a:p>
            <a:pPr lvl="1" eaLnBrk="1" hangingPunct="1"/>
            <a:r>
              <a:rPr lang="en-US" altLang="en-US" sz="2000" dirty="0"/>
              <a:t>Water/sewer, electricity, heat, trash pickup, local phone, internet access, cable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cs typeface="Trebuchet MS" pitchFamily="34" charset="0"/>
              </a:rPr>
              <a:t>Employment Status?</a:t>
            </a:r>
          </a:p>
        </p:txBody>
      </p:sp>
      <p:sp>
        <p:nvSpPr>
          <p:cNvPr id="48131" name="Rectangle 3"/>
          <p:cNvSpPr>
            <a:spLocks noGrp="1" noChangeArrowheads="1"/>
          </p:cNvSpPr>
          <p:nvPr>
            <p:ph idx="1"/>
          </p:nvPr>
        </p:nvSpPr>
        <p:spPr>
          <a:xfrm>
            <a:off x="609600" y="1981200"/>
            <a:ext cx="7124700" cy="4052888"/>
          </a:xfrm>
        </p:spPr>
        <p:txBody>
          <a:bodyPr/>
          <a:lstStyle/>
          <a:p>
            <a:pPr eaLnBrk="1" hangingPunct="1"/>
            <a:r>
              <a:rPr lang="en-US" altLang="en-US" sz="2400"/>
              <a:t>Tab N – www.irs.gov, Publication 1779</a:t>
            </a:r>
          </a:p>
          <a:p>
            <a:pPr eaLnBrk="1" hangingPunct="1"/>
            <a:r>
              <a:rPr lang="en-US" altLang="en-US" sz="2400"/>
              <a:t>Employee vs. Independent Contractor</a:t>
            </a:r>
          </a:p>
          <a:p>
            <a:pPr lvl="1" eaLnBrk="1" hangingPunct="1"/>
            <a:r>
              <a:rPr lang="en-US" altLang="en-US" sz="2000"/>
              <a:t>Behavioral Control</a:t>
            </a:r>
          </a:p>
          <a:p>
            <a:pPr lvl="1" eaLnBrk="1" hangingPunct="1"/>
            <a:r>
              <a:rPr lang="en-US" altLang="en-US" sz="2000"/>
              <a:t>Financial Control</a:t>
            </a:r>
          </a:p>
          <a:p>
            <a:pPr lvl="1" eaLnBrk="1" hangingPunct="1"/>
            <a:r>
              <a:rPr lang="en-US" altLang="en-US" sz="2000"/>
              <a:t>Relationship</a:t>
            </a:r>
          </a:p>
          <a:p>
            <a:pPr lvl="1" eaLnBrk="1" hangingPunct="1"/>
            <a:endParaRPr lang="en-US" altLang="en-US" sz="2400"/>
          </a:p>
          <a:p>
            <a:pPr eaLnBrk="1" hangingPunct="1"/>
            <a:r>
              <a:rPr lang="en-US" altLang="en-US" sz="2400"/>
              <a:t>Employee?  Withhold tax and W-2</a:t>
            </a:r>
          </a:p>
          <a:p>
            <a:pPr eaLnBrk="1" hangingPunct="1"/>
            <a:r>
              <a:rPr lang="en-US" altLang="en-US" sz="2400"/>
              <a:t>Ind. Contractor? No withholding and 1099</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a:cs typeface="Trebuchet MS" pitchFamily="34" charset="0"/>
              </a:rPr>
              <a:t>Employment Status?</a:t>
            </a:r>
          </a:p>
        </p:txBody>
      </p:sp>
      <p:sp>
        <p:nvSpPr>
          <p:cNvPr id="49155" name="Rectangle 3"/>
          <p:cNvSpPr>
            <a:spLocks noGrp="1" noChangeArrowheads="1"/>
          </p:cNvSpPr>
          <p:nvPr>
            <p:ph idx="1"/>
          </p:nvPr>
        </p:nvSpPr>
        <p:spPr>
          <a:xfrm>
            <a:off x="609600" y="1981200"/>
            <a:ext cx="7315200" cy="4052888"/>
          </a:xfrm>
        </p:spPr>
        <p:txBody>
          <a:bodyPr/>
          <a:lstStyle/>
          <a:p>
            <a:pPr eaLnBrk="1" hangingPunct="1"/>
            <a:r>
              <a:rPr lang="en-US" altLang="en-US" sz="2400" dirty="0"/>
              <a:t>Tab O - Exempt or Non-exempt Status  </a:t>
            </a:r>
          </a:p>
          <a:p>
            <a:pPr eaLnBrk="1" hangingPunct="1"/>
            <a:endParaRPr lang="en-US" altLang="en-US" sz="2400" dirty="0"/>
          </a:p>
          <a:p>
            <a:pPr eaLnBrk="1" hangingPunct="1"/>
            <a:r>
              <a:rPr lang="en-US" altLang="en-US" sz="2400" dirty="0"/>
              <a:t>New Overtime regulations eff. Jan. 1, 2020</a:t>
            </a:r>
          </a:p>
          <a:p>
            <a:pPr lvl="1" eaLnBrk="1" hangingPunct="1"/>
            <a:r>
              <a:rPr lang="en-US" altLang="en-US" sz="2000" dirty="0"/>
              <a:t>Salary Test Increased to $684/week ($35,568/year)</a:t>
            </a:r>
          </a:p>
          <a:p>
            <a:pPr lvl="1" eaLnBrk="1" hangingPunct="1"/>
            <a:r>
              <a:rPr lang="en-US" altLang="en-US" sz="2000" dirty="0"/>
              <a:t>Job Duties Test Unchanged</a:t>
            </a:r>
          </a:p>
          <a:p>
            <a:pPr lvl="1" eaLnBrk="1" hangingPunct="1"/>
            <a:r>
              <a:rPr lang="en-US" altLang="en-US" sz="2000" dirty="0"/>
              <a:t>Enterprise and Individual Exemptions</a:t>
            </a:r>
            <a:endParaRPr lang="en-US" altLang="en-US" sz="2200" dirty="0"/>
          </a:p>
        </p:txBody>
      </p:sp>
    </p:spTree>
    <p:extLst>
      <p:ext uri="{BB962C8B-B14F-4D97-AF65-F5344CB8AC3E}">
        <p14:creationId xmlns:p14="http://schemas.microsoft.com/office/powerpoint/2010/main" val="27398792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cs typeface="Trebuchet MS" pitchFamily="34" charset="0"/>
              </a:rPr>
              <a:t>Employment Status?</a:t>
            </a:r>
          </a:p>
        </p:txBody>
      </p:sp>
      <p:sp>
        <p:nvSpPr>
          <p:cNvPr id="50179" name="Rectangle 3"/>
          <p:cNvSpPr>
            <a:spLocks noGrp="1" noChangeArrowheads="1"/>
          </p:cNvSpPr>
          <p:nvPr>
            <p:ph idx="1"/>
          </p:nvPr>
        </p:nvSpPr>
        <p:spPr>
          <a:xfrm>
            <a:off x="609600" y="1981200"/>
            <a:ext cx="7124700" cy="4052888"/>
          </a:xfrm>
        </p:spPr>
        <p:txBody>
          <a:bodyPr/>
          <a:lstStyle/>
          <a:p>
            <a:pPr eaLnBrk="1" hangingPunct="1"/>
            <a:r>
              <a:rPr lang="en-US" altLang="en-US" sz="2400" dirty="0"/>
              <a:t>What should churches do now?</a:t>
            </a:r>
          </a:p>
          <a:p>
            <a:pPr lvl="1" eaLnBrk="1" hangingPunct="1"/>
            <a:r>
              <a:rPr lang="en-US" altLang="en-US" sz="2200" dirty="0"/>
              <a:t>Remember that clergy are not covered by this</a:t>
            </a:r>
          </a:p>
          <a:p>
            <a:pPr lvl="1" eaLnBrk="1" hangingPunct="1"/>
            <a:r>
              <a:rPr lang="en-US" altLang="en-US" sz="2200" dirty="0"/>
              <a:t>Think about other positions</a:t>
            </a:r>
          </a:p>
          <a:p>
            <a:pPr lvl="2" eaLnBrk="1" hangingPunct="1"/>
            <a:r>
              <a:rPr lang="en-US" altLang="en-US" sz="2000" dirty="0"/>
              <a:t>How are current employees classified?</a:t>
            </a:r>
          </a:p>
          <a:p>
            <a:pPr lvl="2" eaLnBrk="1" hangingPunct="1"/>
            <a:r>
              <a:rPr lang="en-US" altLang="en-US" sz="2000" dirty="0"/>
              <a:t>Would anyone be due overtime pay?</a:t>
            </a:r>
          </a:p>
          <a:p>
            <a:pPr lvl="2" eaLnBrk="1" hangingPunct="1"/>
            <a:r>
              <a:rPr lang="en-US" altLang="en-US" sz="2000" dirty="0"/>
              <a:t>Is overtime pay included in the budget?</a:t>
            </a:r>
          </a:p>
          <a:p>
            <a:pPr lvl="2" eaLnBrk="1" hangingPunct="1"/>
            <a:r>
              <a:rPr lang="en-US" altLang="en-US" sz="2000" dirty="0"/>
              <a:t>Are job descriptions clear for what is expected?</a:t>
            </a:r>
          </a:p>
          <a:p>
            <a:pPr eaLnBrk="1" hangingPunct="1"/>
            <a:r>
              <a:rPr lang="en-US" altLang="en-US" sz="2400" dirty="0"/>
              <a:t>Employee Exemption Questionnaire</a:t>
            </a:r>
          </a:p>
        </p:txBody>
      </p:sp>
    </p:spTree>
    <p:extLst>
      <p:ext uri="{BB962C8B-B14F-4D97-AF65-F5344CB8AC3E}">
        <p14:creationId xmlns:p14="http://schemas.microsoft.com/office/powerpoint/2010/main" val="3701819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dirty="0">
                <a:cs typeface="Trebuchet MS" pitchFamily="34" charset="0"/>
              </a:rPr>
              <a:t>Health Insurance Changes</a:t>
            </a:r>
          </a:p>
        </p:txBody>
      </p:sp>
      <p:sp>
        <p:nvSpPr>
          <p:cNvPr id="48131" name="Content Placeholder 2"/>
          <p:cNvSpPr>
            <a:spLocks noGrp="1"/>
          </p:cNvSpPr>
          <p:nvPr>
            <p:ph idx="1"/>
          </p:nvPr>
        </p:nvSpPr>
        <p:spPr>
          <a:xfrm>
            <a:off x="762000" y="2133600"/>
            <a:ext cx="7124700" cy="4052888"/>
          </a:xfrm>
        </p:spPr>
        <p:txBody>
          <a:bodyPr rtlCol="0" anchor="t">
            <a:normAutofit/>
          </a:bodyPr>
          <a:lstStyle/>
          <a:p>
            <a:pPr eaLnBrk="1" fontAlgn="auto" hangingPunct="1">
              <a:buFont typeface="Wingdings 2" charset="2"/>
              <a:buChar char=""/>
              <a:defRPr/>
            </a:pPr>
            <a:r>
              <a:rPr lang="en-US" altLang="en-US" sz="2400" dirty="0"/>
              <a:t>Tab P – Health and Life Insurance Notes</a:t>
            </a:r>
          </a:p>
          <a:p>
            <a:pPr eaLnBrk="1" fontAlgn="auto" hangingPunct="1">
              <a:buFont typeface="Wingdings 2" charset="2"/>
              <a:buChar char=""/>
              <a:defRPr/>
            </a:pPr>
            <a:endParaRPr lang="en-US" altLang="en-US" sz="2400" dirty="0"/>
          </a:p>
          <a:p>
            <a:pPr eaLnBrk="1" fontAlgn="auto" hangingPunct="1">
              <a:buFont typeface="Wingdings 2" charset="2"/>
              <a:buChar char=""/>
              <a:defRPr/>
            </a:pPr>
            <a:r>
              <a:rPr lang="en-US" altLang="en-US" sz="2400" dirty="0"/>
              <a:t>Conference Rates for 2020</a:t>
            </a:r>
          </a:p>
          <a:p>
            <a:pPr lvl="1" eaLnBrk="1" fontAlgn="auto" hangingPunct="1">
              <a:buFont typeface="Wingdings 2" charset="2"/>
              <a:buChar char=""/>
              <a:defRPr/>
            </a:pPr>
            <a:r>
              <a:rPr lang="en-US" altLang="en-US" sz="2200" dirty="0"/>
              <a:t>http://nccumc.org/treasurer/insurance/</a:t>
            </a:r>
          </a:p>
          <a:p>
            <a:pPr marL="457200" lvl="1" indent="0" eaLnBrk="1" fontAlgn="auto" hangingPunct="1">
              <a:buFont typeface="Wingdings 2" pitchFamily="18" charset="2"/>
              <a:buNone/>
              <a:defRPr/>
            </a:pPr>
            <a:r>
              <a:rPr lang="en-US" altLang="en-US" sz="2200" dirty="0"/>
              <a:t>   health-life-insurance-rates/</a:t>
            </a:r>
          </a:p>
          <a:p>
            <a:pPr eaLnBrk="1" fontAlgn="auto" hangingPunct="1">
              <a:buFont typeface="Wingdings 2" charset="2"/>
              <a:buChar char=""/>
              <a:defRPr/>
            </a:pPr>
            <a:endParaRPr lang="en-US"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733800" y="1524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endParaRPr lang="en-US" altLang="en-US" sz="2400"/>
          </a:p>
        </p:txBody>
      </p:sp>
      <p:sp>
        <p:nvSpPr>
          <p:cNvPr id="7171" name="Text Box 3"/>
          <p:cNvSpPr txBox="1">
            <a:spLocks noChangeArrowheads="1"/>
          </p:cNvSpPr>
          <p:nvPr/>
        </p:nvSpPr>
        <p:spPr bwMode="auto">
          <a:xfrm>
            <a:off x="3200400" y="914400"/>
            <a:ext cx="27432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altLang="en-US" sz="2400" b="1" dirty="0"/>
              <a:t>Plan Budget Based on Ministry Needs-2019</a:t>
            </a:r>
          </a:p>
        </p:txBody>
      </p:sp>
      <p:sp>
        <p:nvSpPr>
          <p:cNvPr id="7172" name="Text Box 4"/>
          <p:cNvSpPr txBox="1">
            <a:spLocks noChangeArrowheads="1"/>
          </p:cNvSpPr>
          <p:nvPr/>
        </p:nvSpPr>
        <p:spPr bwMode="auto">
          <a:xfrm>
            <a:off x="6324600" y="2895600"/>
            <a:ext cx="2438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altLang="en-US" sz="2400" b="1" dirty="0"/>
              <a:t>Approve  Budget-2020</a:t>
            </a:r>
          </a:p>
        </p:txBody>
      </p:sp>
      <p:sp>
        <p:nvSpPr>
          <p:cNvPr id="7173" name="Text Box 5"/>
          <p:cNvSpPr txBox="1">
            <a:spLocks noChangeArrowheads="1"/>
          </p:cNvSpPr>
          <p:nvPr/>
        </p:nvSpPr>
        <p:spPr bwMode="auto">
          <a:xfrm>
            <a:off x="3581400" y="5105400"/>
            <a:ext cx="2362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altLang="en-US" sz="2400" b="1" dirty="0"/>
              <a:t>Raise Budget-2021</a:t>
            </a:r>
          </a:p>
        </p:txBody>
      </p:sp>
      <p:sp>
        <p:nvSpPr>
          <p:cNvPr id="7174" name="Text Box 6"/>
          <p:cNvSpPr txBox="1">
            <a:spLocks noChangeArrowheads="1"/>
          </p:cNvSpPr>
          <p:nvPr/>
        </p:nvSpPr>
        <p:spPr bwMode="auto">
          <a:xfrm>
            <a:off x="609600" y="3048000"/>
            <a:ext cx="2209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a:spcBef>
                <a:spcPct val="50000"/>
              </a:spcBef>
            </a:pPr>
            <a:r>
              <a:rPr lang="en-US" altLang="en-US" sz="2400" b="1" dirty="0"/>
              <a:t>Spend  Budget-2022</a:t>
            </a:r>
          </a:p>
        </p:txBody>
      </p:sp>
      <p:graphicFrame>
        <p:nvGraphicFramePr>
          <p:cNvPr id="7175" name="Object 7"/>
          <p:cNvGraphicFramePr>
            <a:graphicFrameLocks noChangeAspect="1"/>
          </p:cNvGraphicFramePr>
          <p:nvPr/>
        </p:nvGraphicFramePr>
        <p:xfrm>
          <a:off x="3429000" y="2209800"/>
          <a:ext cx="2287588" cy="2251075"/>
        </p:xfrm>
        <a:graphic>
          <a:graphicData uri="http://schemas.openxmlformats.org/presentationml/2006/ole">
            <mc:AlternateContent xmlns:mc="http://schemas.openxmlformats.org/markup-compatibility/2006">
              <mc:Choice xmlns:v="urn:schemas-microsoft-com:vml" Requires="v">
                <p:oleObj spid="_x0000_s7223" name="Clip" r:id="rId4" imgW="2288157" imgH="2251494" progId="MS_ClipArt_Gallery.2">
                  <p:embed/>
                </p:oleObj>
              </mc:Choice>
              <mc:Fallback>
                <p:oleObj name="Clip" r:id="rId4" imgW="2288157" imgH="2251494" progId="MS_ClipArt_Gallery.2">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209800"/>
                        <a:ext cx="2287588" cy="2251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6" name="Text Box 8"/>
          <p:cNvSpPr txBox="1">
            <a:spLocks noChangeArrowheads="1"/>
          </p:cNvSpPr>
          <p:nvPr/>
        </p:nvSpPr>
        <p:spPr bwMode="auto">
          <a:xfrm>
            <a:off x="1066800" y="228600"/>
            <a:ext cx="7010400" cy="48577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2400" b="1"/>
              <a:t>Conference Budgeting and Apportionment Process</a:t>
            </a:r>
          </a:p>
        </p:txBody>
      </p:sp>
      <p:sp>
        <p:nvSpPr>
          <p:cNvPr id="7177" name="Text Box 9"/>
          <p:cNvSpPr txBox="1">
            <a:spLocks noChangeArrowheads="1"/>
          </p:cNvSpPr>
          <p:nvPr/>
        </p:nvSpPr>
        <p:spPr bwMode="auto">
          <a:xfrm>
            <a:off x="5562600" y="4038600"/>
            <a:ext cx="2743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600" b="1"/>
              <a:t>Table II Data is Received  from Statistician and Apportionments are calculated.</a:t>
            </a:r>
            <a:endParaRPr lang="en-US" altLang="en-US" sz="3200" b="1"/>
          </a:p>
        </p:txBody>
      </p:sp>
      <p:sp>
        <p:nvSpPr>
          <p:cNvPr id="7178" name="Text Box 10"/>
          <p:cNvSpPr txBox="1">
            <a:spLocks noChangeArrowheads="1"/>
          </p:cNvSpPr>
          <p:nvPr/>
        </p:nvSpPr>
        <p:spPr bwMode="auto">
          <a:xfrm>
            <a:off x="5638800" y="2362200"/>
            <a:ext cx="2362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600" b="1"/>
              <a:t>Table I &amp; II sent to Conference Statistician</a:t>
            </a:r>
            <a:r>
              <a:rPr lang="en-US" altLang="en-US" sz="1600"/>
              <a:t>.</a:t>
            </a:r>
            <a:endParaRPr lang="en-US" altLang="en-US" sz="3200"/>
          </a:p>
        </p:txBody>
      </p:sp>
      <p:sp>
        <p:nvSpPr>
          <p:cNvPr id="7179" name="Text Box 11"/>
          <p:cNvSpPr txBox="1">
            <a:spLocks noChangeArrowheads="1"/>
          </p:cNvSpPr>
          <p:nvPr/>
        </p:nvSpPr>
        <p:spPr bwMode="auto">
          <a:xfrm>
            <a:off x="304800" y="3962400"/>
            <a:ext cx="3048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600" b="1"/>
              <a:t>Actual Apportionment Receipts are allocated to individual budget lines.</a:t>
            </a:r>
          </a:p>
        </p:txBody>
      </p:sp>
      <p:sp>
        <p:nvSpPr>
          <p:cNvPr id="7180" name="Text Box 12"/>
          <p:cNvSpPr txBox="1">
            <a:spLocks noChangeArrowheads="1"/>
          </p:cNvSpPr>
          <p:nvPr/>
        </p:nvSpPr>
        <p:spPr bwMode="auto">
          <a:xfrm>
            <a:off x="2209800" y="4648200"/>
            <a:ext cx="213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600" b="1"/>
              <a:t>Funds are invested  for future use.</a:t>
            </a:r>
          </a:p>
        </p:txBody>
      </p:sp>
      <p:sp>
        <p:nvSpPr>
          <p:cNvPr id="7181" name="Text Box 13"/>
          <p:cNvSpPr txBox="1">
            <a:spLocks noChangeArrowheads="1"/>
          </p:cNvSpPr>
          <p:nvPr/>
        </p:nvSpPr>
        <p:spPr bwMode="auto">
          <a:xfrm>
            <a:off x="457200" y="2133600"/>
            <a:ext cx="3581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600" b="1"/>
              <a:t>CFA  uses investment earnings to supplement budget and ministry needs.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38200" y="304800"/>
            <a:ext cx="7124700" cy="923925"/>
          </a:xfrm>
        </p:spPr>
        <p:txBody>
          <a:bodyPr/>
          <a:lstStyle/>
          <a:p>
            <a:pPr eaLnBrk="1" hangingPunct="1"/>
            <a:r>
              <a:rPr lang="en-US" altLang="en-US">
                <a:cs typeface="Trebuchet MS" pitchFamily="34" charset="0"/>
              </a:rPr>
              <a:t>Clergy Pension</a:t>
            </a:r>
          </a:p>
        </p:txBody>
      </p:sp>
      <p:sp>
        <p:nvSpPr>
          <p:cNvPr id="49155" name="Rectangle 3"/>
          <p:cNvSpPr>
            <a:spLocks noGrp="1" noChangeArrowheads="1"/>
          </p:cNvSpPr>
          <p:nvPr>
            <p:ph idx="1"/>
          </p:nvPr>
        </p:nvSpPr>
        <p:spPr>
          <a:xfrm>
            <a:off x="304800" y="1143000"/>
            <a:ext cx="8229600" cy="5257800"/>
          </a:xfrm>
        </p:spPr>
        <p:txBody>
          <a:bodyPr rtlCol="0">
            <a:normAutofit lnSpcReduction="10000"/>
          </a:bodyPr>
          <a:lstStyle/>
          <a:p>
            <a:pPr eaLnBrk="1" fontAlgn="auto" hangingPunct="1">
              <a:lnSpc>
                <a:spcPct val="90000"/>
              </a:lnSpc>
              <a:buFont typeface="Wingdings 2" charset="2"/>
              <a:buChar char=""/>
              <a:defRPr/>
            </a:pPr>
            <a:r>
              <a:rPr lang="en-US" altLang="en-US" sz="2400" dirty="0"/>
              <a:t>Tab Q </a:t>
            </a:r>
          </a:p>
          <a:p>
            <a:pPr eaLnBrk="1" fontAlgn="auto" hangingPunct="1">
              <a:lnSpc>
                <a:spcPct val="90000"/>
              </a:lnSpc>
              <a:buFont typeface="Wingdings 2" charset="2"/>
              <a:buChar char=""/>
              <a:defRPr/>
            </a:pPr>
            <a:r>
              <a:rPr lang="en-US" altLang="en-US" sz="2400" dirty="0"/>
              <a:t>Clergy Retirement Security Program (CRSP)</a:t>
            </a:r>
          </a:p>
          <a:p>
            <a:pPr eaLnBrk="1" fontAlgn="auto" hangingPunct="1">
              <a:lnSpc>
                <a:spcPct val="90000"/>
              </a:lnSpc>
              <a:buFont typeface="Wingdings 2" charset="2"/>
              <a:buChar char=""/>
              <a:defRPr/>
            </a:pPr>
            <a:r>
              <a:rPr lang="en-US" altLang="en-US" sz="2400" dirty="0"/>
              <a:t>Comprehensive Protection Plan (CPP)</a:t>
            </a:r>
          </a:p>
          <a:p>
            <a:pPr eaLnBrk="1" fontAlgn="auto" hangingPunct="1">
              <a:lnSpc>
                <a:spcPct val="90000"/>
              </a:lnSpc>
              <a:buFont typeface="Wingdings 2" charset="2"/>
              <a:buChar char=""/>
              <a:defRPr/>
            </a:pPr>
            <a:r>
              <a:rPr lang="en-US" altLang="en-US" sz="2400" dirty="0"/>
              <a:t>United Methodist Personal Investment Plan (UMPIP)</a:t>
            </a:r>
          </a:p>
          <a:p>
            <a:pPr eaLnBrk="1" fontAlgn="auto" hangingPunct="1">
              <a:lnSpc>
                <a:spcPct val="90000"/>
              </a:lnSpc>
              <a:buFont typeface="Wingdings 2" charset="2"/>
              <a:buChar char=""/>
              <a:defRPr/>
            </a:pPr>
            <a:r>
              <a:rPr lang="en-US" altLang="en-US" sz="2400" dirty="0"/>
              <a:t>Ministers’ Transition Fund (MTF)</a:t>
            </a:r>
          </a:p>
          <a:p>
            <a:pPr eaLnBrk="1" fontAlgn="auto" hangingPunct="1">
              <a:lnSpc>
                <a:spcPct val="90000"/>
              </a:lnSpc>
              <a:buFont typeface="Wingdings 2" charset="2"/>
              <a:buChar char=""/>
              <a:defRPr/>
            </a:pPr>
            <a:r>
              <a:rPr lang="en-US" altLang="en-US" sz="2400" dirty="0"/>
              <a:t>Clergy Compensation Worksheet – Online Data Collection System</a:t>
            </a:r>
          </a:p>
          <a:p>
            <a:pPr eaLnBrk="1" fontAlgn="auto" hangingPunct="1">
              <a:lnSpc>
                <a:spcPct val="90000"/>
              </a:lnSpc>
              <a:buFont typeface="Wingdings 2" charset="2"/>
              <a:buChar char=""/>
              <a:defRPr/>
            </a:pPr>
            <a:r>
              <a:rPr lang="en-US" altLang="en-US" sz="2400" dirty="0"/>
              <a:t>Clergy Compensation Calculator - www.nccumc.org/treasurer/pension</a:t>
            </a:r>
          </a:p>
          <a:p>
            <a:pPr eaLnBrk="1" fontAlgn="auto" hangingPunct="1">
              <a:lnSpc>
                <a:spcPct val="90000"/>
              </a:lnSpc>
              <a:buFont typeface="Wingdings 2" charset="2"/>
              <a:buChar char=""/>
              <a:defRPr/>
            </a:pPr>
            <a:r>
              <a:rPr lang="en-US" altLang="en-US" sz="2400" dirty="0"/>
              <a:t>Clergy Pension Benefits Guide</a:t>
            </a:r>
          </a:p>
          <a:p>
            <a:pPr eaLnBrk="1" fontAlgn="auto" hangingPunct="1">
              <a:lnSpc>
                <a:spcPct val="90000"/>
              </a:lnSpc>
              <a:buFont typeface="Wingdings 2" charset="2"/>
              <a:buChar char=""/>
              <a:defRPr/>
            </a:pPr>
            <a:r>
              <a:rPr lang="en-US" altLang="en-US" sz="2400" dirty="0"/>
              <a:t>Pension and Insurance Arrearages</a:t>
            </a:r>
          </a:p>
          <a:p>
            <a:pPr eaLnBrk="1" fontAlgn="auto" hangingPunct="1">
              <a:lnSpc>
                <a:spcPct val="90000"/>
              </a:lnSpc>
              <a:buFont typeface="Wingdings 2" charset="2"/>
              <a:buChar char=""/>
              <a:defRPr/>
            </a:pPr>
            <a:endParaRPr lang="en-US" alt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a:cs typeface="Trebuchet MS" pitchFamily="34" charset="0"/>
              </a:rPr>
              <a:t>Clergy Pension Changes</a:t>
            </a:r>
          </a:p>
        </p:txBody>
      </p:sp>
      <p:sp>
        <p:nvSpPr>
          <p:cNvPr id="3" name="Content Placeholder 2"/>
          <p:cNvSpPr>
            <a:spLocks noGrp="1"/>
          </p:cNvSpPr>
          <p:nvPr>
            <p:ph idx="1"/>
          </p:nvPr>
        </p:nvSpPr>
        <p:spPr>
          <a:xfrm>
            <a:off x="914400" y="2057400"/>
            <a:ext cx="6705600" cy="4495800"/>
          </a:xfrm>
        </p:spPr>
        <p:txBody>
          <a:bodyPr rtlCol="0" anchor="t">
            <a:normAutofit/>
          </a:bodyPr>
          <a:lstStyle/>
          <a:p>
            <a:pPr eaLnBrk="1" fontAlgn="auto" hangingPunct="1">
              <a:defRPr/>
            </a:pPr>
            <a:r>
              <a:rPr lang="en-US" sz="2400" dirty="0"/>
              <a:t>Effective January 1, 2020:</a:t>
            </a:r>
          </a:p>
          <a:p>
            <a:pPr lvl="1" eaLnBrk="1" fontAlgn="auto" hangingPunct="1">
              <a:buFont typeface="Wingdings 2" charset="2"/>
              <a:buChar char=""/>
              <a:defRPr/>
            </a:pPr>
            <a:r>
              <a:rPr lang="en-US" sz="2200" dirty="0"/>
              <a:t>CRSP-DB billing rate reduction to 7.8%</a:t>
            </a:r>
          </a:p>
          <a:p>
            <a:pPr lvl="1" eaLnBrk="1" fontAlgn="auto" hangingPunct="1">
              <a:buFont typeface="Wingdings 2" charset="2"/>
              <a:buChar char=""/>
              <a:defRPr/>
            </a:pPr>
            <a:r>
              <a:rPr lang="en-US" sz="2200" dirty="0"/>
              <a:t>UMPIP-C billing rate reduction to 11.5%</a:t>
            </a:r>
          </a:p>
          <a:p>
            <a:pPr lvl="1" eaLnBrk="1" fontAlgn="auto" hangingPunct="1">
              <a:buFont typeface="Wingdings 2" charset="2"/>
              <a:buChar char=""/>
              <a:defRPr/>
            </a:pPr>
            <a:r>
              <a:rPr lang="en-US" sz="2200" dirty="0"/>
              <a:t>Transition Fund contribution basis changing to Plan Compensation (changing TF withholding amount)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cs typeface="Trebuchet MS" pitchFamily="34" charset="0"/>
              </a:rPr>
              <a:t>Clergy Income Reporting</a:t>
            </a:r>
          </a:p>
        </p:txBody>
      </p:sp>
      <p:sp>
        <p:nvSpPr>
          <p:cNvPr id="54275" name="Rectangle 3"/>
          <p:cNvSpPr>
            <a:spLocks noGrp="1" noChangeArrowheads="1"/>
          </p:cNvSpPr>
          <p:nvPr>
            <p:ph idx="1"/>
          </p:nvPr>
        </p:nvSpPr>
        <p:spPr>
          <a:xfrm>
            <a:off x="762000" y="2133600"/>
            <a:ext cx="7124700" cy="4052888"/>
          </a:xfrm>
        </p:spPr>
        <p:txBody>
          <a:bodyPr/>
          <a:lstStyle/>
          <a:p>
            <a:pPr eaLnBrk="1" hangingPunct="1"/>
            <a:r>
              <a:rPr lang="en-US" altLang="en-US" sz="2400"/>
              <a:t>Tab R – Completing a Clergy W-2</a:t>
            </a:r>
          </a:p>
          <a:p>
            <a:pPr lvl="1" eaLnBrk="1" hangingPunct="1"/>
            <a:r>
              <a:rPr lang="en-US" altLang="en-US" sz="2000"/>
              <a:t>www.gcfa.org, Pastor link, Tax Packet link</a:t>
            </a:r>
          </a:p>
          <a:p>
            <a:pPr eaLnBrk="1" hangingPunct="1"/>
            <a:endParaRPr lang="en-US" altLang="en-US" sz="2400"/>
          </a:p>
          <a:p>
            <a:pPr eaLnBrk="1" hangingPunct="1"/>
            <a:r>
              <a:rPr lang="en-US" altLang="en-US" sz="2400"/>
              <a:t>Box B – Employer Identification Number</a:t>
            </a:r>
          </a:p>
          <a:p>
            <a:pPr lvl="1" eaLnBrk="1" hangingPunct="1"/>
            <a:r>
              <a:rPr lang="en-US" altLang="en-US" sz="2000"/>
              <a:t>Each church should have its own</a:t>
            </a:r>
          </a:p>
          <a:p>
            <a:pPr eaLnBrk="1" hangingPunct="1"/>
            <a:endParaRPr lang="en-US" altLang="en-US" sz="2400"/>
          </a:p>
          <a:p>
            <a:pPr eaLnBrk="1" hangingPunct="1"/>
            <a:r>
              <a:rPr lang="en-US" altLang="en-US" sz="2400"/>
              <a:t>Boxes C, D, E, F – Name and Address Information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55299" name="Rectangle 3"/>
          <p:cNvSpPr>
            <a:spLocks noGrp="1" noChangeArrowheads="1"/>
          </p:cNvSpPr>
          <p:nvPr>
            <p:ph idx="1"/>
          </p:nvPr>
        </p:nvSpPr>
        <p:spPr>
          <a:xfrm>
            <a:off x="838200" y="2057400"/>
            <a:ext cx="7124700" cy="4052888"/>
          </a:xfrm>
        </p:spPr>
        <p:txBody>
          <a:bodyPr/>
          <a:lstStyle/>
          <a:p>
            <a:pPr eaLnBrk="1" hangingPunct="1"/>
            <a:r>
              <a:rPr lang="en-US" altLang="en-US" sz="2400" dirty="0"/>
              <a:t>Box 1 – Compensation – includes:</a:t>
            </a:r>
          </a:p>
          <a:p>
            <a:pPr lvl="1" eaLnBrk="1" hangingPunct="1"/>
            <a:r>
              <a:rPr lang="en-US" altLang="en-US" sz="2400" dirty="0"/>
              <a:t>Salary</a:t>
            </a:r>
          </a:p>
          <a:p>
            <a:pPr lvl="1" eaLnBrk="1" hangingPunct="1"/>
            <a:r>
              <a:rPr lang="en-US" altLang="en-US" sz="2400" dirty="0"/>
              <a:t>Gifts</a:t>
            </a:r>
          </a:p>
          <a:p>
            <a:pPr lvl="1" eaLnBrk="1" hangingPunct="1"/>
            <a:r>
              <a:rPr lang="en-US" altLang="en-US" sz="2400" dirty="0"/>
              <a:t>Allowances (other than housing)</a:t>
            </a:r>
          </a:p>
          <a:p>
            <a:pPr lvl="1" eaLnBrk="1" hangingPunct="1"/>
            <a:r>
              <a:rPr lang="en-US" altLang="en-US" sz="2400" dirty="0"/>
              <a:t>Per diem or mileage in excess of IRS rates</a:t>
            </a:r>
          </a:p>
          <a:p>
            <a:pPr lvl="1" eaLnBrk="1" hangingPunct="1"/>
            <a:r>
              <a:rPr lang="en-US" altLang="en-US" sz="2400" dirty="0"/>
              <a:t>Taxable Fringe Benefits</a:t>
            </a:r>
          </a:p>
          <a:p>
            <a:pPr lvl="1" eaLnBrk="1" hangingPunct="1"/>
            <a:r>
              <a:rPr lang="en-US" altLang="en-US" sz="2400" dirty="0"/>
              <a:t>All moving expense reimbursements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56323" name="Rectangle 3"/>
          <p:cNvSpPr>
            <a:spLocks noGrp="1" noChangeArrowheads="1"/>
          </p:cNvSpPr>
          <p:nvPr>
            <p:ph idx="1"/>
          </p:nvPr>
        </p:nvSpPr>
        <p:spPr>
          <a:xfrm>
            <a:off x="762000" y="2133600"/>
            <a:ext cx="7124700" cy="4052888"/>
          </a:xfrm>
        </p:spPr>
        <p:txBody>
          <a:bodyPr/>
          <a:lstStyle/>
          <a:p>
            <a:pPr eaLnBrk="1" hangingPunct="1"/>
            <a:r>
              <a:rPr lang="en-US" altLang="en-US" sz="2400"/>
              <a:t>Box 1 – Compensation – does not include:</a:t>
            </a:r>
          </a:p>
          <a:p>
            <a:pPr lvl="1" eaLnBrk="1" hangingPunct="1"/>
            <a:r>
              <a:rPr lang="en-US" altLang="en-US" sz="2400"/>
              <a:t>Pension withholdings</a:t>
            </a:r>
          </a:p>
          <a:p>
            <a:pPr lvl="1" eaLnBrk="1" hangingPunct="1"/>
            <a:r>
              <a:rPr lang="en-US" altLang="en-US" sz="2400"/>
              <a:t>Housing and utilities allowances</a:t>
            </a:r>
          </a:p>
          <a:p>
            <a:pPr lvl="1" eaLnBrk="1" hangingPunct="1"/>
            <a:r>
              <a:rPr lang="en-US" altLang="en-US" sz="2400"/>
              <a:t>Health premiums</a:t>
            </a:r>
          </a:p>
          <a:p>
            <a:pPr lvl="1" eaLnBrk="1" hangingPunct="1"/>
            <a:r>
              <a:rPr lang="en-US" altLang="en-US" sz="2400"/>
              <a:t>Accountable reimbursement plan payments</a:t>
            </a:r>
          </a:p>
          <a:p>
            <a:pPr lvl="1" eaLnBrk="1" hangingPunct="1"/>
            <a:r>
              <a:rPr lang="en-US" altLang="en-US" sz="2400"/>
              <a:t>MRA or DCA</a:t>
            </a:r>
          </a:p>
          <a:p>
            <a:pPr lvl="1" eaLnBrk="1" hangingPunct="1"/>
            <a:r>
              <a:rPr lang="en-US" altLang="en-US" sz="2400"/>
              <a:t>Excludable fringe benefits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57347" name="Rectangle 3"/>
          <p:cNvSpPr>
            <a:spLocks noGrp="1" noChangeArrowheads="1"/>
          </p:cNvSpPr>
          <p:nvPr>
            <p:ph idx="1"/>
          </p:nvPr>
        </p:nvSpPr>
        <p:spPr>
          <a:xfrm>
            <a:off x="762000" y="2057400"/>
            <a:ext cx="7124700" cy="4052888"/>
          </a:xfrm>
        </p:spPr>
        <p:txBody>
          <a:bodyPr/>
          <a:lstStyle/>
          <a:p>
            <a:pPr eaLnBrk="1" hangingPunct="1"/>
            <a:r>
              <a:rPr lang="en-US" altLang="en-US" sz="2400"/>
              <a:t>Box 2 – Tax Withholdings</a:t>
            </a:r>
          </a:p>
          <a:p>
            <a:pPr lvl="1" eaLnBrk="1" hangingPunct="1"/>
            <a:r>
              <a:rPr lang="en-US" altLang="en-US" sz="2000"/>
              <a:t>Any voluntary withholdings for clergy</a:t>
            </a:r>
          </a:p>
          <a:p>
            <a:pPr lvl="1" eaLnBrk="1" hangingPunct="1"/>
            <a:endParaRPr lang="en-US" altLang="en-US" sz="2400"/>
          </a:p>
          <a:p>
            <a:pPr eaLnBrk="1" hangingPunct="1"/>
            <a:r>
              <a:rPr lang="en-US" altLang="en-US" sz="2400"/>
              <a:t>Boxes 3, 4, 5, 6 – Blank for clergy</a:t>
            </a:r>
          </a:p>
          <a:p>
            <a:pPr lvl="1" eaLnBrk="1" hangingPunct="1"/>
            <a:r>
              <a:rPr lang="en-US" altLang="en-US" sz="2000"/>
              <a:t>Because clergy are considered self-employed for social security purposes</a:t>
            </a:r>
          </a:p>
          <a:p>
            <a:pPr lvl="1" eaLnBrk="1" hangingPunct="1"/>
            <a:endParaRPr lang="en-US" altLang="en-US" sz="2400"/>
          </a:p>
          <a:p>
            <a:pPr eaLnBrk="1" hangingPunct="1"/>
            <a:r>
              <a:rPr lang="en-US" altLang="en-US" sz="2400"/>
              <a:t>Boxes 7, 8, 9 – Not applicable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58371" name="Rectangle 3"/>
          <p:cNvSpPr>
            <a:spLocks noGrp="1" noChangeArrowheads="1"/>
          </p:cNvSpPr>
          <p:nvPr>
            <p:ph idx="1"/>
          </p:nvPr>
        </p:nvSpPr>
        <p:spPr>
          <a:xfrm>
            <a:off x="838200" y="2209800"/>
            <a:ext cx="7124700" cy="4052888"/>
          </a:xfrm>
        </p:spPr>
        <p:txBody>
          <a:bodyPr/>
          <a:lstStyle/>
          <a:p>
            <a:pPr eaLnBrk="1" hangingPunct="1"/>
            <a:r>
              <a:rPr lang="en-US" altLang="en-US" sz="2400" dirty="0"/>
              <a:t>Box 10 – Dependent Care Benefits Paid</a:t>
            </a:r>
          </a:p>
          <a:p>
            <a:pPr eaLnBrk="1" hangingPunct="1"/>
            <a:r>
              <a:rPr lang="en-US" altLang="en-US" sz="2400" dirty="0"/>
              <a:t>Box 11 -  Not Applicable for Most Clergy</a:t>
            </a:r>
          </a:p>
          <a:p>
            <a:pPr lvl="1" eaLnBrk="1" hangingPunct="1"/>
            <a:r>
              <a:rPr lang="en-US" altLang="en-US" sz="2000" dirty="0"/>
              <a:t>Applies to non-qualified pension plans</a:t>
            </a:r>
          </a:p>
          <a:p>
            <a:pPr eaLnBrk="1" hangingPunct="1"/>
            <a:r>
              <a:rPr lang="en-US" altLang="en-US" sz="2400" dirty="0"/>
              <a:t>Box 12 – Clergy Contributions – most used:</a:t>
            </a:r>
          </a:p>
          <a:p>
            <a:pPr lvl="1" eaLnBrk="1" hangingPunct="1"/>
            <a:r>
              <a:rPr lang="en-US" altLang="en-US" sz="2000" dirty="0"/>
              <a:t>C – Life insurance benefits &gt; $50,000</a:t>
            </a:r>
          </a:p>
          <a:p>
            <a:pPr lvl="1" eaLnBrk="1" hangingPunct="1"/>
            <a:r>
              <a:rPr lang="en-US" altLang="en-US" sz="2000" dirty="0"/>
              <a:t>E – 403(b) employee salary reduction contributions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59395" name="Rectangle 3"/>
          <p:cNvSpPr>
            <a:spLocks noGrp="1" noChangeArrowheads="1"/>
          </p:cNvSpPr>
          <p:nvPr>
            <p:ph idx="1"/>
          </p:nvPr>
        </p:nvSpPr>
        <p:spPr>
          <a:xfrm>
            <a:off x="762000" y="2057400"/>
            <a:ext cx="7124700" cy="4052888"/>
          </a:xfrm>
        </p:spPr>
        <p:txBody>
          <a:bodyPr/>
          <a:lstStyle/>
          <a:p>
            <a:pPr eaLnBrk="1" hangingPunct="1"/>
            <a:r>
              <a:rPr lang="en-US" altLang="en-US" sz="2400"/>
              <a:t>Box 13 – Check if on retirement plan</a:t>
            </a:r>
          </a:p>
          <a:p>
            <a:pPr eaLnBrk="1" hangingPunct="1"/>
            <a:endParaRPr lang="en-US" altLang="en-US" sz="2400"/>
          </a:p>
          <a:p>
            <a:pPr eaLnBrk="1" hangingPunct="1"/>
            <a:r>
              <a:rPr lang="en-US" altLang="en-US" sz="2400"/>
              <a:t>Box 14  May report housing and utilities allowances here</a:t>
            </a:r>
          </a:p>
          <a:p>
            <a:pPr lvl="1" eaLnBrk="1" hangingPunct="1"/>
            <a:r>
              <a:rPr lang="en-US" altLang="en-US" sz="2400"/>
              <a:t>If do not list, must tell clergy separately</a:t>
            </a:r>
          </a:p>
          <a:p>
            <a:pPr eaLnBrk="1" hangingPunct="1"/>
            <a:endParaRPr lang="en-US" altLang="en-US" sz="2400"/>
          </a:p>
          <a:p>
            <a:pPr eaLnBrk="1" hangingPunct="1"/>
            <a:r>
              <a:rPr lang="en-US" altLang="en-US" sz="2400"/>
              <a:t>Boxes 16-20 – State and local wages and tax withholdings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a:cs typeface="Trebuchet MS" pitchFamily="34" charset="0"/>
              </a:rPr>
              <a:t>Clergy Income Reporting – W2</a:t>
            </a:r>
          </a:p>
        </p:txBody>
      </p:sp>
      <p:sp>
        <p:nvSpPr>
          <p:cNvPr id="60419" name="Rectangle 3"/>
          <p:cNvSpPr>
            <a:spLocks noGrp="1" noChangeArrowheads="1"/>
          </p:cNvSpPr>
          <p:nvPr>
            <p:ph idx="1"/>
          </p:nvPr>
        </p:nvSpPr>
        <p:spPr/>
        <p:txBody>
          <a:bodyPr/>
          <a:lstStyle/>
          <a:p>
            <a:pPr eaLnBrk="1" hangingPunct="1"/>
            <a:r>
              <a:rPr lang="en-US" altLang="en-US" sz="2400"/>
              <a:t>Example information and W2 in Tab 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a:cs typeface="Trebuchet MS" pitchFamily="34" charset="0"/>
              </a:rPr>
              <a:t>Clergy Income Reporting - 941</a:t>
            </a:r>
          </a:p>
        </p:txBody>
      </p:sp>
      <p:sp>
        <p:nvSpPr>
          <p:cNvPr id="61443" name="Rectangle 3"/>
          <p:cNvSpPr>
            <a:spLocks noGrp="1" noChangeArrowheads="1"/>
          </p:cNvSpPr>
          <p:nvPr>
            <p:ph idx="1"/>
          </p:nvPr>
        </p:nvSpPr>
        <p:spPr>
          <a:xfrm>
            <a:off x="685800" y="2209800"/>
            <a:ext cx="7124700" cy="4052888"/>
          </a:xfrm>
        </p:spPr>
        <p:txBody>
          <a:bodyPr/>
          <a:lstStyle/>
          <a:p>
            <a:pPr eaLnBrk="1" hangingPunct="1"/>
            <a:r>
              <a:rPr lang="en-US" altLang="en-US" sz="2400"/>
              <a:t>Tab S – IRS Form 941 – Employer’s Quarterly Federal Tax Return</a:t>
            </a:r>
          </a:p>
          <a:p>
            <a:pPr eaLnBrk="1" hangingPunct="1"/>
            <a:r>
              <a:rPr lang="en-US" altLang="en-US" sz="2400"/>
              <a:t>Part 1</a:t>
            </a:r>
          </a:p>
          <a:p>
            <a:pPr lvl="1" eaLnBrk="1" hangingPunct="1"/>
            <a:r>
              <a:rPr lang="en-US" altLang="en-US" sz="2000"/>
              <a:t>Line 1 – Number of employees</a:t>
            </a:r>
          </a:p>
          <a:p>
            <a:pPr lvl="1" eaLnBrk="1" hangingPunct="1"/>
            <a:r>
              <a:rPr lang="en-US" altLang="en-US" sz="2000"/>
              <a:t>Line 2 – Wages subject to federal income tax</a:t>
            </a:r>
          </a:p>
          <a:p>
            <a:pPr lvl="1" eaLnBrk="1" hangingPunct="1"/>
            <a:r>
              <a:rPr lang="en-US" altLang="en-US" sz="2000"/>
              <a:t>Line 3 – Tax withholdings</a:t>
            </a:r>
          </a:p>
          <a:p>
            <a:pPr lvl="1" eaLnBrk="1" hangingPunct="1"/>
            <a:r>
              <a:rPr lang="en-US" altLang="en-US" sz="2000"/>
              <a:t>Line 4 – Check if not subject to social security or Medicare</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a:cs typeface="Trebuchet MS" pitchFamily="34" charset="0"/>
              </a:rPr>
              <a:t>Apportioned Giving</a:t>
            </a:r>
          </a:p>
        </p:txBody>
      </p:sp>
      <p:sp>
        <p:nvSpPr>
          <p:cNvPr id="8195" name="Content Placeholder 2"/>
          <p:cNvSpPr>
            <a:spLocks noGrp="1"/>
          </p:cNvSpPr>
          <p:nvPr>
            <p:ph idx="1"/>
          </p:nvPr>
        </p:nvSpPr>
        <p:spPr>
          <a:xfrm>
            <a:off x="457200" y="1600200"/>
            <a:ext cx="3276600" cy="4530725"/>
          </a:xfrm>
        </p:spPr>
        <p:txBody>
          <a:bodyPr/>
          <a:lstStyle/>
          <a:p>
            <a:pPr marL="0" indent="0" algn="ctr" eaLnBrk="1" hangingPunct="1">
              <a:buFont typeface="Wingdings" pitchFamily="2" charset="2"/>
              <a:buNone/>
            </a:pPr>
            <a:endParaRPr lang="en-US" altLang="en-US"/>
          </a:p>
          <a:p>
            <a:pPr marL="0" indent="0" algn="ctr" eaLnBrk="1" hangingPunct="1">
              <a:buFont typeface="Wingdings" pitchFamily="2" charset="2"/>
              <a:buNone/>
            </a:pPr>
            <a:r>
              <a:rPr lang="en-US" altLang="en-US" sz="2400"/>
              <a:t>Mission and </a:t>
            </a:r>
          </a:p>
          <a:p>
            <a:pPr marL="0" indent="0" algn="ctr" eaLnBrk="1" hangingPunct="1">
              <a:buFont typeface="Wingdings" pitchFamily="2" charset="2"/>
              <a:buNone/>
            </a:pPr>
            <a:r>
              <a:rPr lang="en-US" altLang="en-US" sz="2400"/>
              <a:t>Service </a:t>
            </a:r>
          </a:p>
          <a:p>
            <a:pPr marL="0" indent="0" algn="ctr" eaLnBrk="1" hangingPunct="1">
              <a:buFont typeface="Wingdings" pitchFamily="2" charset="2"/>
              <a:buNone/>
            </a:pPr>
            <a:r>
              <a:rPr lang="en-US" altLang="en-US" sz="2400"/>
              <a:t>Commitments </a:t>
            </a:r>
          </a:p>
          <a:p>
            <a:pPr marL="0" indent="0" algn="ctr" eaLnBrk="1" hangingPunct="1">
              <a:buFont typeface="Wingdings" pitchFamily="2" charset="2"/>
              <a:buNone/>
            </a:pPr>
            <a:r>
              <a:rPr lang="en-US" altLang="en-US" sz="2400"/>
              <a:t>Booklet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1767007"/>
            <a:ext cx="3432080" cy="454318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a:cs typeface="Trebuchet MS" pitchFamily="34" charset="0"/>
              </a:rPr>
              <a:t>Clergy Income Reporting – 941</a:t>
            </a:r>
          </a:p>
        </p:txBody>
      </p:sp>
      <p:sp>
        <p:nvSpPr>
          <p:cNvPr id="62467" name="Rectangle 3"/>
          <p:cNvSpPr>
            <a:spLocks noGrp="1" noChangeArrowheads="1"/>
          </p:cNvSpPr>
          <p:nvPr>
            <p:ph idx="1"/>
          </p:nvPr>
        </p:nvSpPr>
        <p:spPr>
          <a:xfrm>
            <a:off x="838200" y="1905000"/>
            <a:ext cx="7124700" cy="4052888"/>
          </a:xfrm>
        </p:spPr>
        <p:txBody>
          <a:bodyPr/>
          <a:lstStyle/>
          <a:p>
            <a:pPr eaLnBrk="1" hangingPunct="1"/>
            <a:r>
              <a:rPr lang="en-US" altLang="en-US" sz="2400"/>
              <a:t>Part 1</a:t>
            </a:r>
          </a:p>
          <a:p>
            <a:pPr lvl="1" eaLnBrk="1" hangingPunct="1"/>
            <a:r>
              <a:rPr lang="en-US" altLang="en-US" sz="2000"/>
              <a:t>Line 5 – if 4 is not checked, enter wages subject to social security and multiply by percentages</a:t>
            </a:r>
          </a:p>
          <a:p>
            <a:pPr lvl="1" eaLnBrk="1" hangingPunct="1"/>
            <a:r>
              <a:rPr lang="en-US" altLang="en-US" sz="2000"/>
              <a:t>Line 7 – Adjustments for cents</a:t>
            </a:r>
          </a:p>
          <a:p>
            <a:pPr lvl="1" eaLnBrk="1" hangingPunct="1"/>
            <a:r>
              <a:rPr lang="en-US" altLang="en-US" sz="2000"/>
              <a:t>Line 8 – Adjustments for sick pay</a:t>
            </a:r>
          </a:p>
          <a:p>
            <a:pPr lvl="1" eaLnBrk="1" hangingPunct="1"/>
            <a:r>
              <a:rPr lang="en-US" altLang="en-US" sz="2000"/>
              <a:t>Line 9 – Adjustments for tips and life ins.</a:t>
            </a:r>
          </a:p>
          <a:p>
            <a:pPr lvl="1" eaLnBrk="1" hangingPunct="1"/>
            <a:r>
              <a:rPr lang="en-US" altLang="en-US" sz="2000"/>
              <a:t>Line 10 – Calculation</a:t>
            </a:r>
          </a:p>
          <a:p>
            <a:pPr lvl="1" eaLnBrk="1" hangingPunct="1"/>
            <a:r>
              <a:rPr lang="en-US" altLang="en-US" sz="2000"/>
              <a:t>Line 11 – Tax deposits made for the quarter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a:cs typeface="Trebuchet MS" pitchFamily="34" charset="0"/>
              </a:rPr>
              <a:t>Clergy Income Reporting - 941</a:t>
            </a:r>
          </a:p>
        </p:txBody>
      </p:sp>
      <p:sp>
        <p:nvSpPr>
          <p:cNvPr id="63491" name="Rectangle 3"/>
          <p:cNvSpPr>
            <a:spLocks noGrp="1" noChangeArrowheads="1"/>
          </p:cNvSpPr>
          <p:nvPr>
            <p:ph idx="1"/>
          </p:nvPr>
        </p:nvSpPr>
        <p:spPr>
          <a:xfrm>
            <a:off x="762000" y="1981200"/>
            <a:ext cx="7124700" cy="4052888"/>
          </a:xfrm>
        </p:spPr>
        <p:txBody>
          <a:bodyPr rtlCol="0">
            <a:normAutofit lnSpcReduction="10000"/>
          </a:bodyPr>
          <a:lstStyle/>
          <a:p>
            <a:pPr eaLnBrk="1" fontAlgn="auto" hangingPunct="1">
              <a:buFont typeface="Wingdings 2" charset="2"/>
              <a:buChar char=""/>
              <a:defRPr/>
            </a:pPr>
            <a:r>
              <a:rPr lang="en-US" altLang="en-US" sz="2400" dirty="0"/>
              <a:t>Part 1</a:t>
            </a:r>
          </a:p>
          <a:p>
            <a:pPr lvl="1" eaLnBrk="1" fontAlgn="auto" hangingPunct="1">
              <a:buFont typeface="Wingdings 2" charset="2"/>
              <a:buChar char=""/>
              <a:defRPr/>
            </a:pPr>
            <a:r>
              <a:rPr lang="en-US" altLang="en-US" sz="2000" dirty="0"/>
              <a:t>Line 12 – Balance due</a:t>
            </a:r>
          </a:p>
          <a:p>
            <a:pPr lvl="1" eaLnBrk="1" fontAlgn="auto" hangingPunct="1">
              <a:buFont typeface="Wingdings 2" charset="2"/>
              <a:buChar char=""/>
              <a:defRPr/>
            </a:pPr>
            <a:r>
              <a:rPr lang="en-US" altLang="en-US" sz="2000" dirty="0"/>
              <a:t>Line 13 – Overpayment</a:t>
            </a:r>
          </a:p>
          <a:p>
            <a:pPr lvl="1" eaLnBrk="1" fontAlgn="auto" hangingPunct="1">
              <a:buFont typeface="Wingdings 2" charset="2"/>
              <a:buChar char=""/>
              <a:defRPr/>
            </a:pPr>
            <a:endParaRPr lang="en-US" altLang="en-US" sz="2400" dirty="0"/>
          </a:p>
          <a:p>
            <a:pPr eaLnBrk="1" fontAlgn="auto" hangingPunct="1">
              <a:buFont typeface="Wingdings 2" charset="2"/>
              <a:buChar char=""/>
              <a:defRPr/>
            </a:pPr>
            <a:r>
              <a:rPr lang="en-US" altLang="en-US" sz="2400" dirty="0"/>
              <a:t>Parts 2-5 – Information and signature</a:t>
            </a:r>
          </a:p>
          <a:p>
            <a:pPr eaLnBrk="1" fontAlgn="auto" hangingPunct="1">
              <a:buFont typeface="Wingdings 2" charset="2"/>
              <a:buChar char=""/>
              <a:defRPr/>
            </a:pPr>
            <a:endParaRPr lang="en-US" altLang="en-US" sz="2400" dirty="0"/>
          </a:p>
          <a:p>
            <a:pPr eaLnBrk="1" fontAlgn="auto" hangingPunct="1">
              <a:buFont typeface="Wingdings 2" charset="2"/>
              <a:buChar char=""/>
              <a:defRPr/>
            </a:pPr>
            <a:r>
              <a:rPr lang="en-US" altLang="en-US" sz="2400" dirty="0"/>
              <a:t>Form 941 Exception</a:t>
            </a:r>
          </a:p>
          <a:p>
            <a:pPr lvl="1" eaLnBrk="1" fontAlgn="auto" hangingPunct="1">
              <a:buFont typeface="Wingdings 2" charset="2"/>
              <a:buChar char=""/>
              <a:defRPr/>
            </a:pPr>
            <a:r>
              <a:rPr lang="en-US" altLang="en-US" sz="2400" dirty="0"/>
              <a:t>If one minister and no other staff, 941 not required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a:cs typeface="Trebuchet MS" pitchFamily="34" charset="0"/>
              </a:rPr>
              <a:t>Clergy Income Reporting</a:t>
            </a:r>
          </a:p>
        </p:txBody>
      </p:sp>
      <p:sp>
        <p:nvSpPr>
          <p:cNvPr id="64515" name="Rectangle 3"/>
          <p:cNvSpPr>
            <a:spLocks noGrp="1" noChangeArrowheads="1"/>
          </p:cNvSpPr>
          <p:nvPr>
            <p:ph idx="1"/>
          </p:nvPr>
        </p:nvSpPr>
        <p:spPr>
          <a:xfrm>
            <a:off x="685800" y="1981200"/>
            <a:ext cx="7124700" cy="4052888"/>
          </a:xfrm>
        </p:spPr>
        <p:txBody>
          <a:bodyPr/>
          <a:lstStyle/>
          <a:p>
            <a:pPr eaLnBrk="1" hangingPunct="1"/>
            <a:r>
              <a:rPr lang="en-US" altLang="en-US" sz="2400"/>
              <a:t>Other Reporting</a:t>
            </a:r>
          </a:p>
          <a:p>
            <a:pPr lvl="1" eaLnBrk="1" hangingPunct="1"/>
            <a:r>
              <a:rPr lang="en-US" altLang="en-US" sz="2000"/>
              <a:t>State Reporting</a:t>
            </a:r>
          </a:p>
          <a:p>
            <a:pPr lvl="1" eaLnBrk="1" hangingPunct="1"/>
            <a:r>
              <a:rPr lang="en-US" altLang="en-US" sz="2000"/>
              <a:t>Withholding Forms (W-4, NC-4)</a:t>
            </a:r>
          </a:p>
          <a:p>
            <a:pPr lvl="1" eaLnBrk="1" hangingPunct="1"/>
            <a:r>
              <a:rPr lang="en-US" altLang="en-US" sz="2000"/>
              <a:t>I-9 Compliance</a:t>
            </a:r>
          </a:p>
          <a:p>
            <a:pPr lvl="1" eaLnBrk="1" hangingPunct="1"/>
            <a:r>
              <a:rPr lang="en-US" altLang="en-US" sz="2000"/>
              <a:t>State Reporting of New Hires for Child Support Enforcement:</a:t>
            </a:r>
          </a:p>
          <a:p>
            <a:pPr lvl="2" eaLnBrk="1" hangingPunct="1"/>
            <a:r>
              <a:rPr lang="en-US" altLang="en-US" sz="2000"/>
              <a:t>www.ncnewhires.com</a:t>
            </a:r>
          </a:p>
          <a:p>
            <a:pPr lvl="2" eaLnBrk="1" hangingPunct="1"/>
            <a:endParaRPr lang="en-US" alt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a:cs typeface="Trebuchet MS" pitchFamily="34" charset="0"/>
              </a:rPr>
              <a:t>Church Incorporation</a:t>
            </a:r>
          </a:p>
        </p:txBody>
      </p:sp>
      <p:sp>
        <p:nvSpPr>
          <p:cNvPr id="65539" name="Rectangle 3"/>
          <p:cNvSpPr>
            <a:spLocks noGrp="1" noChangeArrowheads="1"/>
          </p:cNvSpPr>
          <p:nvPr>
            <p:ph idx="1"/>
          </p:nvPr>
        </p:nvSpPr>
        <p:spPr/>
        <p:txBody>
          <a:bodyPr/>
          <a:lstStyle/>
          <a:p>
            <a:pPr eaLnBrk="1" hangingPunct="1"/>
            <a:r>
              <a:rPr lang="en-US" altLang="en-US" sz="2400" dirty="0"/>
              <a:t>Tab T</a:t>
            </a:r>
          </a:p>
          <a:p>
            <a:pPr eaLnBrk="1" hangingPunct="1"/>
            <a:endParaRPr lang="en-US" altLang="en-US" sz="2400" dirty="0"/>
          </a:p>
          <a:p>
            <a:pPr eaLnBrk="1" hangingPunct="1"/>
            <a:r>
              <a:rPr lang="en-US" altLang="en-US" sz="2400" dirty="0"/>
              <a:t>Some guidance and sample forms available at www.gcfa.org – Local Church link</a:t>
            </a:r>
          </a:p>
          <a:p>
            <a:pPr marL="0" indent="0" eaLnBrk="1" hangingPunct="1">
              <a:buNone/>
            </a:pPr>
            <a:endParaRPr lang="en-US" alt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a:cs typeface="Trebuchet MS" pitchFamily="34" charset="0"/>
              </a:rPr>
              <a:t>Local Church Insurance</a:t>
            </a:r>
          </a:p>
        </p:txBody>
      </p:sp>
      <p:sp>
        <p:nvSpPr>
          <p:cNvPr id="66563" name="Rectangle 3"/>
          <p:cNvSpPr>
            <a:spLocks noGrp="1" noChangeArrowheads="1"/>
          </p:cNvSpPr>
          <p:nvPr>
            <p:ph idx="1"/>
          </p:nvPr>
        </p:nvSpPr>
        <p:spPr>
          <a:xfrm>
            <a:off x="1009650" y="1806575"/>
            <a:ext cx="7296150" cy="4052888"/>
          </a:xfrm>
        </p:spPr>
        <p:txBody>
          <a:bodyPr/>
          <a:lstStyle/>
          <a:p>
            <a:pPr eaLnBrk="1" hangingPunct="1"/>
            <a:r>
              <a:rPr lang="en-US" altLang="en-US" sz="2400" dirty="0"/>
              <a:t>Tab U</a:t>
            </a:r>
          </a:p>
          <a:p>
            <a:pPr eaLnBrk="1" hangingPunct="1"/>
            <a:r>
              <a:rPr lang="en-US" altLang="en-US" sz="2400" dirty="0"/>
              <a:t>Worker’s Compensation Coverage</a:t>
            </a:r>
          </a:p>
          <a:p>
            <a:pPr eaLnBrk="1" hangingPunct="1"/>
            <a:r>
              <a:rPr lang="en-US" altLang="en-US" sz="2400" dirty="0"/>
              <a:t>Property Insurance</a:t>
            </a:r>
          </a:p>
          <a:p>
            <a:pPr lvl="1" eaLnBrk="1" hangingPunct="1"/>
            <a:r>
              <a:rPr lang="en-US" altLang="en-US" sz="2400" dirty="0"/>
              <a:t>United Methodist Insurance </a:t>
            </a:r>
          </a:p>
          <a:p>
            <a:pPr lvl="1" eaLnBrk="1" hangingPunct="1"/>
            <a:r>
              <a:rPr lang="en-US" altLang="en-US" sz="2400" dirty="0"/>
              <a:t>Recommended minimum coverage</a:t>
            </a:r>
          </a:p>
          <a:p>
            <a:pPr lvl="1" eaLnBrk="1" hangingPunct="1"/>
            <a:r>
              <a:rPr lang="en-US" altLang="en-US" sz="2600" dirty="0"/>
              <a:t>Safety and Insurance Handbook – free </a:t>
            </a:r>
            <a:r>
              <a:rPr lang="en-US" altLang="en-US" sz="2600" dirty="0" err="1"/>
              <a:t>ebook</a:t>
            </a:r>
            <a:r>
              <a:rPr lang="en-US" altLang="en-US" sz="2600" dirty="0"/>
              <a:t> </a:t>
            </a:r>
          </a:p>
          <a:p>
            <a:pPr marL="114300" indent="0" eaLnBrk="1" hangingPunct="1">
              <a:buNone/>
            </a:pPr>
            <a:r>
              <a:rPr lang="en-US" altLang="en-US" dirty="0"/>
              <a:t>http://www.gcfa.org/new-insurance-resource-for-churches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a:cs typeface="Trebuchet MS" pitchFamily="34" charset="0"/>
              </a:rPr>
              <a:t>Sales Tax</a:t>
            </a:r>
          </a:p>
        </p:txBody>
      </p:sp>
      <p:sp>
        <p:nvSpPr>
          <p:cNvPr id="67587" name="Rectangle 3"/>
          <p:cNvSpPr>
            <a:spLocks noGrp="1" noChangeArrowheads="1"/>
          </p:cNvSpPr>
          <p:nvPr>
            <p:ph idx="1"/>
          </p:nvPr>
        </p:nvSpPr>
        <p:spPr>
          <a:xfrm>
            <a:off x="838200" y="2057400"/>
            <a:ext cx="7315200" cy="4052888"/>
          </a:xfrm>
        </p:spPr>
        <p:txBody>
          <a:bodyPr rtlCol="0">
            <a:normAutofit fontScale="92500"/>
          </a:bodyPr>
          <a:lstStyle/>
          <a:p>
            <a:pPr eaLnBrk="1" fontAlgn="auto" hangingPunct="1">
              <a:lnSpc>
                <a:spcPct val="90000"/>
              </a:lnSpc>
              <a:buFont typeface="Wingdings 2" charset="2"/>
              <a:buChar char=""/>
              <a:defRPr/>
            </a:pPr>
            <a:r>
              <a:rPr lang="en-US" altLang="en-US" sz="2400" dirty="0"/>
              <a:t>Tab V</a:t>
            </a:r>
          </a:p>
          <a:p>
            <a:pPr lvl="1" eaLnBrk="1" fontAlgn="auto" hangingPunct="1">
              <a:lnSpc>
                <a:spcPct val="90000"/>
              </a:lnSpc>
              <a:buFont typeface="Wingdings 2" charset="2"/>
              <a:buChar char=""/>
              <a:defRPr/>
            </a:pPr>
            <a:r>
              <a:rPr lang="en-US" altLang="en-US" sz="2000" dirty="0"/>
              <a:t>State Taxation and Nonprofit Organizations</a:t>
            </a:r>
          </a:p>
          <a:p>
            <a:pPr lvl="2" eaLnBrk="1" fontAlgn="auto" hangingPunct="1">
              <a:lnSpc>
                <a:spcPct val="90000"/>
              </a:lnSpc>
              <a:buFont typeface="Wingdings 2" charset="2"/>
              <a:buChar char=""/>
              <a:defRPr/>
            </a:pPr>
            <a:r>
              <a:rPr lang="en-US" altLang="en-US" sz="2000" dirty="0"/>
              <a:t>www.dor.state.nc.us/publications/nonprofit.html</a:t>
            </a:r>
          </a:p>
          <a:p>
            <a:pPr lvl="1" eaLnBrk="1" fontAlgn="auto" hangingPunct="1">
              <a:lnSpc>
                <a:spcPct val="90000"/>
              </a:lnSpc>
              <a:buFont typeface="Wingdings 2" charset="2"/>
              <a:buChar char=""/>
              <a:defRPr/>
            </a:pPr>
            <a:r>
              <a:rPr lang="en-US" altLang="en-US" sz="2000" dirty="0"/>
              <a:t>Sales and Use Tax (</a:t>
            </a:r>
            <a:r>
              <a:rPr lang="en-US" altLang="en-US" sz="2000" dirty="0" err="1"/>
              <a:t>pg</a:t>
            </a:r>
            <a:r>
              <a:rPr lang="en-US" altLang="en-US" sz="2000" dirty="0"/>
              <a:t> 5)</a:t>
            </a:r>
          </a:p>
          <a:p>
            <a:pPr lvl="2" eaLnBrk="1" fontAlgn="auto" hangingPunct="1">
              <a:lnSpc>
                <a:spcPct val="90000"/>
              </a:lnSpc>
              <a:buFont typeface="Wingdings 2" charset="2"/>
              <a:buChar char=""/>
              <a:defRPr/>
            </a:pPr>
            <a:r>
              <a:rPr lang="en-US" altLang="en-US" sz="2000" dirty="0"/>
              <a:t>Sample Form E-585 and instructions</a:t>
            </a:r>
          </a:p>
          <a:p>
            <a:pPr lvl="2" eaLnBrk="1" fontAlgn="auto" hangingPunct="1">
              <a:lnSpc>
                <a:spcPct val="90000"/>
              </a:lnSpc>
              <a:buFont typeface="Wingdings 2" charset="2"/>
              <a:buChar char=""/>
              <a:defRPr/>
            </a:pPr>
            <a:r>
              <a:rPr lang="en-US" altLang="en-US" sz="2000" dirty="0"/>
              <a:t>Frequently asked questions (</a:t>
            </a:r>
            <a:r>
              <a:rPr lang="en-US" altLang="en-US" sz="2000" dirty="0" err="1"/>
              <a:t>pg</a:t>
            </a:r>
            <a:r>
              <a:rPr lang="en-US" altLang="en-US" sz="2000" dirty="0"/>
              <a:t> 21)</a:t>
            </a:r>
          </a:p>
          <a:p>
            <a:pPr lvl="1" eaLnBrk="1" fontAlgn="auto" hangingPunct="1">
              <a:lnSpc>
                <a:spcPct val="90000"/>
              </a:lnSpc>
              <a:buFont typeface="Wingdings 2" charset="2"/>
              <a:buChar char=""/>
              <a:defRPr/>
            </a:pPr>
            <a:r>
              <a:rPr lang="en-US" altLang="en-US" sz="2000" dirty="0"/>
              <a:t>Forms and Legislative Changes</a:t>
            </a:r>
          </a:p>
          <a:p>
            <a:pPr lvl="2" eaLnBrk="1" fontAlgn="auto" hangingPunct="1">
              <a:lnSpc>
                <a:spcPct val="90000"/>
              </a:lnSpc>
              <a:buFont typeface="Wingdings 2" charset="2"/>
              <a:buChar char=""/>
              <a:defRPr/>
            </a:pPr>
            <a:r>
              <a:rPr lang="en-US" altLang="en-US" sz="2000" dirty="0"/>
              <a:t>www.dor.state.nc.us/downloads/sales.html</a:t>
            </a:r>
          </a:p>
          <a:p>
            <a:pPr lvl="1" eaLnBrk="1" fontAlgn="auto" hangingPunct="1">
              <a:lnSpc>
                <a:spcPct val="90000"/>
              </a:lnSpc>
              <a:buFont typeface="Wingdings 2" charset="2"/>
              <a:buChar char=""/>
              <a:defRPr/>
            </a:pPr>
            <a:r>
              <a:rPr lang="en-US" altLang="en-US" sz="2000" dirty="0"/>
              <a:t>Application for Employer Identification Number</a:t>
            </a:r>
          </a:p>
          <a:p>
            <a:pPr lvl="2" eaLnBrk="1" fontAlgn="auto" hangingPunct="1">
              <a:lnSpc>
                <a:spcPct val="90000"/>
              </a:lnSpc>
              <a:buFont typeface="Wingdings 2" charset="2"/>
              <a:buChar char=""/>
              <a:defRPr/>
            </a:pPr>
            <a:r>
              <a:rPr lang="en-US" altLang="en-US" sz="2000" dirty="0"/>
              <a:t>www.4.irs.gov</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a:cs typeface="Trebuchet MS" pitchFamily="34" charset="0"/>
              </a:rPr>
              <a:t>Escheat Property</a:t>
            </a:r>
          </a:p>
        </p:txBody>
      </p:sp>
      <p:sp>
        <p:nvSpPr>
          <p:cNvPr id="68611" name="Rectangle 3"/>
          <p:cNvSpPr>
            <a:spLocks noGrp="1" noChangeArrowheads="1"/>
          </p:cNvSpPr>
          <p:nvPr>
            <p:ph idx="1"/>
          </p:nvPr>
        </p:nvSpPr>
        <p:spPr>
          <a:xfrm>
            <a:off x="838200" y="1981200"/>
            <a:ext cx="7124700" cy="4052888"/>
          </a:xfrm>
        </p:spPr>
        <p:txBody>
          <a:bodyPr/>
          <a:lstStyle/>
          <a:p>
            <a:pPr eaLnBrk="1" hangingPunct="1"/>
            <a:r>
              <a:rPr lang="en-US" altLang="en-US" sz="2400"/>
              <a:t>Tab W -  www.nccash.com </a:t>
            </a:r>
          </a:p>
          <a:p>
            <a:pPr eaLnBrk="1" hangingPunct="1">
              <a:buFont typeface="Wingdings" pitchFamily="2" charset="2"/>
              <a:buNone/>
            </a:pPr>
            <a:endParaRPr lang="en-US" altLang="en-US"/>
          </a:p>
          <a:p>
            <a:pPr lvl="1" eaLnBrk="1" hangingPunct="1"/>
            <a:r>
              <a:rPr lang="en-US" altLang="en-US" sz="2000"/>
              <a:t>Annual Reporting of Unclaimed Property</a:t>
            </a:r>
          </a:p>
          <a:p>
            <a:pPr lvl="1" eaLnBrk="1" hangingPunct="1">
              <a:buFont typeface="Wingdings" pitchFamily="2" charset="2"/>
              <a:buNone/>
            </a:pPr>
            <a:endParaRPr lang="en-US" altLang="en-US" sz="2000"/>
          </a:p>
          <a:p>
            <a:pPr lvl="1" eaLnBrk="1" hangingPunct="1"/>
            <a:r>
              <a:rPr lang="en-US" altLang="en-US" sz="2000"/>
              <a:t>Holder Reporting Guide</a:t>
            </a:r>
          </a:p>
          <a:p>
            <a:pPr lvl="1" eaLnBrk="1" hangingPunct="1">
              <a:buFont typeface="Wingdings" pitchFamily="2" charset="2"/>
              <a:buNone/>
            </a:pPr>
            <a:endParaRPr lang="en-US" altLang="en-US" sz="2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a:cs typeface="Trebuchet MS" pitchFamily="34" charset="0"/>
              </a:rPr>
              <a:t>Other Resources</a:t>
            </a:r>
          </a:p>
        </p:txBody>
      </p:sp>
      <p:sp>
        <p:nvSpPr>
          <p:cNvPr id="69635" name="Rectangle 3"/>
          <p:cNvSpPr>
            <a:spLocks noGrp="1" noChangeArrowheads="1"/>
          </p:cNvSpPr>
          <p:nvPr>
            <p:ph idx="1"/>
          </p:nvPr>
        </p:nvSpPr>
        <p:spPr/>
        <p:txBody>
          <a:bodyPr/>
          <a:lstStyle/>
          <a:p>
            <a:pPr eaLnBrk="1" hangingPunct="1"/>
            <a:r>
              <a:rPr lang="en-US" altLang="en-US" sz="2400"/>
              <a:t>Website Resources – Tab X</a:t>
            </a:r>
          </a:p>
          <a:p>
            <a:pPr lvl="1" eaLnBrk="1" hangingPunct="1"/>
            <a:r>
              <a:rPr lang="en-US" altLang="en-US" sz="2400"/>
              <a:t>Treasurer’s Office Website</a:t>
            </a:r>
          </a:p>
          <a:p>
            <a:pPr lvl="2" eaLnBrk="1" hangingPunct="1"/>
            <a:r>
              <a:rPr lang="en-US" altLang="en-US" sz="2400"/>
              <a:t>Training Materials</a:t>
            </a:r>
          </a:p>
          <a:p>
            <a:pPr lvl="2" eaLnBrk="1" hangingPunct="1"/>
            <a:r>
              <a:rPr lang="en-US" altLang="en-US" sz="2400"/>
              <a:t>Frequently Asked Questions</a:t>
            </a:r>
          </a:p>
          <a:p>
            <a:pPr lvl="1" eaLnBrk="1" hangingPunct="1"/>
            <a:r>
              <a:rPr lang="en-US" altLang="en-US" sz="2400"/>
              <a:t>LCFinance Email list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09600" y="5334000"/>
            <a:ext cx="8229600" cy="1143000"/>
          </a:xfrm>
        </p:spPr>
        <p:txBody>
          <a:bodyPr/>
          <a:lstStyle/>
          <a:p>
            <a:pPr algn="ctr" eaLnBrk="1" hangingPunct="1"/>
            <a:r>
              <a:rPr lang="en-US" altLang="en-US">
                <a:cs typeface="Trebuchet MS" pitchFamily="34" charset="0"/>
              </a:rPr>
              <a:t>Thank you for coming!</a:t>
            </a:r>
          </a:p>
        </p:txBody>
      </p:sp>
      <p:sp>
        <p:nvSpPr>
          <p:cNvPr id="70659" name="Rectangle 3"/>
          <p:cNvSpPr>
            <a:spLocks noGrp="1" noChangeArrowheads="1"/>
          </p:cNvSpPr>
          <p:nvPr>
            <p:ph idx="1"/>
          </p:nvPr>
        </p:nvSpPr>
        <p:spPr>
          <a:xfrm>
            <a:off x="457200" y="609600"/>
            <a:ext cx="7620000" cy="4530725"/>
          </a:xfrm>
        </p:spPr>
        <p:txBody>
          <a:bodyPr/>
          <a:lstStyle/>
          <a:p>
            <a:pPr algn="r" eaLnBrk="1" hangingPunct="1">
              <a:buFont typeface="Wingdings" pitchFamily="2" charset="2"/>
              <a:buNone/>
            </a:pPr>
            <a:endParaRPr lang="en-US" altLang="en-US"/>
          </a:p>
          <a:p>
            <a:pPr algn="r" eaLnBrk="1" hangingPunct="1">
              <a:buFont typeface="Wingdings" pitchFamily="2" charset="2"/>
              <a:buNone/>
            </a:pPr>
            <a:endParaRPr lang="en-US" altLang="en-US"/>
          </a:p>
          <a:p>
            <a:pPr algn="r" eaLnBrk="1" hangingPunct="1">
              <a:buFont typeface="Wingdings" pitchFamily="2" charset="2"/>
              <a:buNone/>
            </a:pPr>
            <a:endParaRPr lang="en-US" altLang="en-US"/>
          </a:p>
          <a:p>
            <a:pPr algn="r" eaLnBrk="1" hangingPunct="1">
              <a:buFont typeface="Wingdings" pitchFamily="2" charset="2"/>
              <a:buNone/>
            </a:pPr>
            <a:r>
              <a:rPr lang="en-US" altLang="en-US" sz="4800"/>
              <a:t>Questions?</a:t>
            </a:r>
            <a:r>
              <a:rPr lang="en-US" altLang="en-US"/>
              <a:t> 	</a:t>
            </a:r>
          </a:p>
        </p:txBody>
      </p:sp>
      <p:pic>
        <p:nvPicPr>
          <p:cNvPr id="70660" name="Picture 4" descr="MCj038417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1524000"/>
            <a:ext cx="276066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cs typeface="Trebuchet MS" pitchFamily="34" charset="0"/>
              </a:rPr>
              <a:t>Calculating Apportionments</a:t>
            </a:r>
          </a:p>
        </p:txBody>
      </p:sp>
      <p:sp>
        <p:nvSpPr>
          <p:cNvPr id="9219" name="Rectangle 3"/>
          <p:cNvSpPr>
            <a:spLocks noGrp="1" noChangeArrowheads="1"/>
          </p:cNvSpPr>
          <p:nvPr>
            <p:ph idx="1"/>
          </p:nvPr>
        </p:nvSpPr>
        <p:spPr/>
        <p:txBody>
          <a:bodyPr/>
          <a:lstStyle/>
          <a:p>
            <a:pPr eaLnBrk="1" hangingPunct="1">
              <a:lnSpc>
                <a:spcPct val="90000"/>
              </a:lnSpc>
            </a:pPr>
            <a:r>
              <a:rPr lang="en-US" altLang="en-US" sz="2400"/>
              <a:t>Tab D</a:t>
            </a:r>
          </a:p>
          <a:p>
            <a:pPr eaLnBrk="1" hangingPunct="1">
              <a:lnSpc>
                <a:spcPct val="90000"/>
              </a:lnSpc>
            </a:pPr>
            <a:endParaRPr lang="en-US" altLang="en-US" sz="2400"/>
          </a:p>
          <a:p>
            <a:pPr eaLnBrk="1" hangingPunct="1">
              <a:lnSpc>
                <a:spcPct val="90000"/>
              </a:lnSpc>
            </a:pPr>
            <a:r>
              <a:rPr lang="en-US" altLang="en-US" sz="2400"/>
              <a:t>Statistical Tables I, II, and III</a:t>
            </a:r>
          </a:p>
          <a:p>
            <a:pPr eaLnBrk="1" hangingPunct="1">
              <a:lnSpc>
                <a:spcPct val="90000"/>
              </a:lnSpc>
            </a:pPr>
            <a:r>
              <a:rPr lang="en-US" altLang="en-US" sz="2400"/>
              <a:t>Apportionment Report</a:t>
            </a:r>
          </a:p>
          <a:p>
            <a:pPr eaLnBrk="1" hangingPunct="1">
              <a:lnSpc>
                <a:spcPct val="90000"/>
              </a:lnSpc>
            </a:pPr>
            <a:r>
              <a:rPr lang="en-US" altLang="en-US" sz="2400"/>
              <a:t>Apportionment Calculation</a:t>
            </a:r>
          </a:p>
          <a:p>
            <a:pPr eaLnBrk="1" hangingPunct="1">
              <a:lnSpc>
                <a:spcPct val="90000"/>
              </a:lnSpc>
              <a:buFont typeface="Wingdings" pitchFamily="2" charset="2"/>
              <a:buNone/>
            </a:pPr>
            <a:endParaRPr lang="en-US" altLang="en-US"/>
          </a:p>
          <a:p>
            <a:pPr algn="ctr" eaLnBrk="1" hangingPunct="1">
              <a:lnSpc>
                <a:spcPct val="90000"/>
              </a:lnSpc>
              <a:buFont typeface="Wingdings" pitchFamily="2" charset="2"/>
              <a:buNone/>
            </a:pPr>
            <a:endParaRPr lang="en-US" altLang="en-US"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cs typeface="Trebuchet MS" pitchFamily="34" charset="0"/>
              </a:rPr>
              <a:t>Church Remittances</a:t>
            </a:r>
          </a:p>
        </p:txBody>
      </p:sp>
      <p:sp>
        <p:nvSpPr>
          <p:cNvPr id="73731" name="Rectangle 3"/>
          <p:cNvSpPr>
            <a:spLocks noGrp="1" noChangeArrowheads="1"/>
          </p:cNvSpPr>
          <p:nvPr>
            <p:ph idx="1"/>
          </p:nvPr>
        </p:nvSpPr>
        <p:spPr/>
        <p:txBody>
          <a:bodyPr rtlCol="0">
            <a:normAutofit fontScale="85000" lnSpcReduction="20000"/>
          </a:bodyPr>
          <a:lstStyle/>
          <a:p>
            <a:pPr eaLnBrk="1" fontAlgn="auto" hangingPunct="1">
              <a:buFont typeface="Wingdings 2" charset="2"/>
              <a:buChar char=""/>
              <a:defRPr/>
            </a:pPr>
            <a:r>
              <a:rPr lang="en-US" sz="2800" dirty="0"/>
              <a:t>Tab E</a:t>
            </a:r>
          </a:p>
          <a:p>
            <a:pPr eaLnBrk="1" fontAlgn="auto" hangingPunct="1">
              <a:buFont typeface="Wingdings 2" charset="2"/>
              <a:buChar char=""/>
              <a:defRPr/>
            </a:pPr>
            <a:r>
              <a:rPr lang="en-US" sz="2800" dirty="0"/>
              <a:t>Remittance Forms: www.nccumc.org/treasurer</a:t>
            </a:r>
          </a:p>
          <a:p>
            <a:pPr eaLnBrk="1" fontAlgn="auto" hangingPunct="1">
              <a:buFont typeface="Wingdings 2" charset="2"/>
              <a:buChar char=""/>
              <a:defRPr/>
            </a:pPr>
            <a:r>
              <a:rPr lang="en-US" sz="2800" dirty="0"/>
              <a:t>Cutoff for 2019 – Wednesday, January 15, 2020</a:t>
            </a:r>
          </a:p>
          <a:p>
            <a:pPr eaLnBrk="1" fontAlgn="auto" hangingPunct="1">
              <a:buFont typeface="Wingdings 2" charset="2"/>
              <a:buChar char=""/>
              <a:defRPr/>
            </a:pPr>
            <a:r>
              <a:rPr lang="en-US" sz="2800" dirty="0"/>
              <a:t>After January 8, mail to Garner office</a:t>
            </a:r>
          </a:p>
          <a:p>
            <a:pPr eaLnBrk="1" fontAlgn="auto" hangingPunct="1">
              <a:buFont typeface="Wingdings 2" charset="2"/>
              <a:buChar char=""/>
              <a:defRPr/>
            </a:pPr>
            <a:r>
              <a:rPr lang="en-US" sz="2800" dirty="0"/>
              <a:t>Check apportionment balances: </a:t>
            </a:r>
          </a:p>
          <a:p>
            <a:pPr lvl="1" eaLnBrk="1" fontAlgn="auto" hangingPunct="1">
              <a:buFont typeface="Wingdings 2" charset="2"/>
              <a:buChar char=""/>
              <a:defRPr/>
            </a:pPr>
            <a:r>
              <a:rPr lang="en-US" sz="2400" dirty="0"/>
              <a:t>Treasurer’s Office Website</a:t>
            </a:r>
          </a:p>
          <a:p>
            <a:pPr lvl="1" eaLnBrk="1" fontAlgn="auto" hangingPunct="1">
              <a:buFont typeface="Wingdings 2" charset="2"/>
              <a:buChar char=""/>
              <a:defRPr/>
            </a:pPr>
            <a:r>
              <a:rPr lang="en-US" sz="2400" dirty="0"/>
              <a:t>On-line Data Collection System</a:t>
            </a:r>
          </a:p>
          <a:p>
            <a:pPr eaLnBrk="1" fontAlgn="auto" hangingPunct="1">
              <a:buFont typeface="Wingdings 2" charset="2"/>
              <a:buChar char=""/>
              <a:defRPr/>
            </a:pPr>
            <a:r>
              <a:rPr lang="en-US" sz="2800" dirty="0"/>
              <a:t>EFT Enrollment for remittances</a:t>
            </a:r>
          </a:p>
          <a:p>
            <a:pPr eaLnBrk="1" fontAlgn="auto" hangingPunct="1">
              <a:buFont typeface="Wingdings 2" charset="2"/>
              <a:buChar char=""/>
              <a:defRPr/>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a:cs typeface="Trebuchet MS" pitchFamily="34" charset="0"/>
              </a:rPr>
              <a:t>Pension &amp; Insurance </a:t>
            </a:r>
            <a:br>
              <a:rPr lang="en-US" altLang="en-US" sz="4000">
                <a:cs typeface="Trebuchet MS" pitchFamily="34" charset="0"/>
              </a:rPr>
            </a:br>
            <a:r>
              <a:rPr lang="en-US" altLang="en-US" sz="4000">
                <a:cs typeface="Trebuchet MS" pitchFamily="34" charset="0"/>
              </a:rPr>
              <a:t>Payment Pointers</a:t>
            </a:r>
          </a:p>
        </p:txBody>
      </p:sp>
      <p:sp>
        <p:nvSpPr>
          <p:cNvPr id="11267" name="Rectangle 3"/>
          <p:cNvSpPr>
            <a:spLocks noGrp="1" noChangeArrowheads="1"/>
          </p:cNvSpPr>
          <p:nvPr>
            <p:ph idx="1"/>
          </p:nvPr>
        </p:nvSpPr>
        <p:spPr>
          <a:xfrm>
            <a:off x="762000" y="2133600"/>
            <a:ext cx="7124700" cy="4052888"/>
          </a:xfrm>
        </p:spPr>
        <p:txBody>
          <a:bodyPr rtlCol="0">
            <a:normAutofit/>
          </a:bodyPr>
          <a:lstStyle/>
          <a:p>
            <a:pPr eaLnBrk="1" fontAlgn="auto" hangingPunct="1">
              <a:lnSpc>
                <a:spcPct val="120000"/>
              </a:lnSpc>
              <a:buFont typeface="Wingdings 2" charset="2"/>
              <a:buChar char=""/>
              <a:defRPr/>
            </a:pPr>
            <a:r>
              <a:rPr lang="en-US" altLang="en-US" sz="1600" dirty="0"/>
              <a:t>Write </a:t>
            </a:r>
            <a:r>
              <a:rPr lang="en-US" altLang="en-US" sz="1600" u="sng" dirty="0"/>
              <a:t>SEPARATE</a:t>
            </a:r>
            <a:r>
              <a:rPr lang="en-US" altLang="en-US" sz="1600" dirty="0"/>
              <a:t> checks for Pension and Insurance and Apportionment Payments</a:t>
            </a:r>
          </a:p>
          <a:p>
            <a:pPr eaLnBrk="1" fontAlgn="auto" hangingPunct="1">
              <a:lnSpc>
                <a:spcPct val="120000"/>
              </a:lnSpc>
              <a:buFont typeface="Wingdings 2" charset="2"/>
              <a:buChar char=""/>
              <a:defRPr/>
            </a:pPr>
            <a:r>
              <a:rPr lang="en-US" altLang="en-US" sz="1600" dirty="0"/>
              <a:t>Pension = GREEN Envelope; Insurance = BROWN Envelope</a:t>
            </a:r>
          </a:p>
          <a:p>
            <a:pPr eaLnBrk="1" fontAlgn="auto" hangingPunct="1">
              <a:lnSpc>
                <a:spcPct val="120000"/>
              </a:lnSpc>
              <a:buFont typeface="Wingdings 2" charset="2"/>
              <a:buChar char=""/>
              <a:defRPr/>
            </a:pPr>
            <a:r>
              <a:rPr lang="en-US" altLang="en-US" sz="1600" dirty="0"/>
              <a:t>Note on memo line that payment is for Pension or Insurance and if possible include the pastor’s name or church ID # found on bill</a:t>
            </a:r>
          </a:p>
          <a:p>
            <a:pPr eaLnBrk="1" fontAlgn="auto" hangingPunct="1">
              <a:lnSpc>
                <a:spcPct val="120000"/>
              </a:lnSpc>
              <a:buFont typeface="Wingdings 2" charset="2"/>
              <a:buChar char=""/>
              <a:defRPr/>
            </a:pPr>
            <a:r>
              <a:rPr lang="en-US" altLang="en-US" sz="1600" dirty="0"/>
              <a:t>Verify that all the info on your statement (amount, church billing address, pastor name, etc.) is correct</a:t>
            </a:r>
          </a:p>
          <a:p>
            <a:pPr eaLnBrk="1" fontAlgn="auto" hangingPunct="1">
              <a:lnSpc>
                <a:spcPct val="120000"/>
              </a:lnSpc>
              <a:buFont typeface="Wingdings 2" charset="2"/>
              <a:buChar char=""/>
              <a:defRPr/>
            </a:pPr>
            <a:r>
              <a:rPr lang="en-US" altLang="en-US" sz="1600" dirty="0"/>
              <a:t>Easiest way to ensure proper payment is to enroll in EFT program</a:t>
            </a:r>
          </a:p>
        </p:txBody>
      </p:sp>
    </p:spTree>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4424</TotalTime>
  <Words>3069</Words>
  <Application>Microsoft Office PowerPoint</Application>
  <PresentationFormat>On-screen Show (4:3)</PresentationFormat>
  <Paragraphs>548</Paragraphs>
  <Slides>68</Slides>
  <Notes>67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Courier New</vt:lpstr>
      <vt:lpstr>Times New Roman</vt:lpstr>
      <vt:lpstr>Verdana</vt:lpstr>
      <vt:lpstr>Wingdings</vt:lpstr>
      <vt:lpstr>Wingdings 2</vt:lpstr>
      <vt:lpstr>Autumn</vt:lpstr>
      <vt:lpstr>Clip</vt:lpstr>
      <vt:lpstr>Local Church Treasurer/Finance Training</vt:lpstr>
      <vt:lpstr>Welcome!!</vt:lpstr>
      <vt:lpstr>Resources</vt:lpstr>
      <vt:lpstr>PowerPoint Presentation</vt:lpstr>
      <vt:lpstr>PowerPoint Presentation</vt:lpstr>
      <vt:lpstr>Apportioned Giving</vt:lpstr>
      <vt:lpstr>Calculating Apportionments</vt:lpstr>
      <vt:lpstr>Church Remittances</vt:lpstr>
      <vt:lpstr>Pension &amp; Insurance  Payment Pointers</vt:lpstr>
      <vt:lpstr>Internal Controls</vt:lpstr>
      <vt:lpstr>Internal Controls Are Necessary to…</vt:lpstr>
      <vt:lpstr>Internal Controls Defined</vt:lpstr>
      <vt:lpstr>PowerPoint Presentation</vt:lpstr>
      <vt:lpstr>Enablers of Fraud in the Church</vt:lpstr>
      <vt:lpstr>Internal Control Policy</vt:lpstr>
      <vt:lpstr>Authorization</vt:lpstr>
      <vt:lpstr>Recordkeeping</vt:lpstr>
      <vt:lpstr>Custody</vt:lpstr>
      <vt:lpstr>Reporting and Review</vt:lpstr>
      <vt:lpstr>Reporting and Review (cont.)</vt:lpstr>
      <vt:lpstr>Reporting and Review (cont.)</vt:lpstr>
      <vt:lpstr>Segregation of Duties</vt:lpstr>
      <vt:lpstr>Local Church Audits</vt:lpstr>
      <vt:lpstr>Local Church Audit FAQs</vt:lpstr>
      <vt:lpstr>Local Church Audit FAQs</vt:lpstr>
      <vt:lpstr>Tax Guide for Churches</vt:lpstr>
      <vt:lpstr>Tax Guide for Churches</vt:lpstr>
      <vt:lpstr>UBIT – Parking Lot Tax</vt:lpstr>
      <vt:lpstr>Tax Guide for Churches</vt:lpstr>
      <vt:lpstr>Tax Guide for Churches</vt:lpstr>
      <vt:lpstr>Record Retention</vt:lpstr>
      <vt:lpstr>Group Tax Exemption Ruling</vt:lpstr>
      <vt:lpstr>Accountable Reimbursement Plans</vt:lpstr>
      <vt:lpstr>Accountable Reimbursement Plans</vt:lpstr>
      <vt:lpstr>Accountable Reimbursement Plans</vt:lpstr>
      <vt:lpstr>Accountable Reimbursement Plans</vt:lpstr>
      <vt:lpstr>Accountable Reimbursement Plans</vt:lpstr>
      <vt:lpstr>Accountable Reimbursement Plans</vt:lpstr>
      <vt:lpstr>Accountable Reimbursement Plans</vt:lpstr>
      <vt:lpstr>Accountable Reimbursement Plans</vt:lpstr>
      <vt:lpstr>Housing Allowances</vt:lpstr>
      <vt:lpstr>Housing Allowances</vt:lpstr>
      <vt:lpstr>Housing Allowances</vt:lpstr>
      <vt:lpstr>Housing Allowances</vt:lpstr>
      <vt:lpstr>Utilities Allowances</vt:lpstr>
      <vt:lpstr>Employment Status?</vt:lpstr>
      <vt:lpstr>Employment Status?</vt:lpstr>
      <vt:lpstr>Employment Status?</vt:lpstr>
      <vt:lpstr>Health Insurance Changes</vt:lpstr>
      <vt:lpstr>Clergy Pension</vt:lpstr>
      <vt:lpstr>Clergy Pension Changes</vt:lpstr>
      <vt:lpstr>Clergy Income Reporting</vt:lpstr>
      <vt:lpstr>Clergy Income Reporting – W2</vt:lpstr>
      <vt:lpstr>Clergy Income Reporting – W2</vt:lpstr>
      <vt:lpstr>Clergy Income Reporting – W2</vt:lpstr>
      <vt:lpstr>Clergy Income Reporting – W2</vt:lpstr>
      <vt:lpstr>Clergy Income Reporting – W2</vt:lpstr>
      <vt:lpstr>Clergy Income Reporting – W2</vt:lpstr>
      <vt:lpstr>Clergy Income Reporting - 941</vt:lpstr>
      <vt:lpstr>Clergy Income Reporting – 941</vt:lpstr>
      <vt:lpstr>Clergy Income Reporting - 941</vt:lpstr>
      <vt:lpstr>Clergy Income Reporting</vt:lpstr>
      <vt:lpstr>Church Incorporation</vt:lpstr>
      <vt:lpstr>Local Church Insurance</vt:lpstr>
      <vt:lpstr>Sales Tax</vt:lpstr>
      <vt:lpstr>Escheat Property</vt:lpstr>
      <vt:lpstr>Other Resources</vt:lpstr>
      <vt:lpstr>Thank you for coming!</vt:lpstr>
    </vt:vector>
  </TitlesOfParts>
  <Company>North Carolina United Methodist Conference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Church Treasurer/Finance Training</dc:title>
  <dc:creator>Christine Dodson</dc:creator>
  <cp:lastModifiedBy>Christine Dodson</cp:lastModifiedBy>
  <cp:revision>138</cp:revision>
  <cp:lastPrinted>2020-01-13T13:21:10Z</cp:lastPrinted>
  <dcterms:created xsi:type="dcterms:W3CDTF">2005-10-19T16:54:20Z</dcterms:created>
  <dcterms:modified xsi:type="dcterms:W3CDTF">2020-01-21T14:40:47Z</dcterms:modified>
</cp:coreProperties>
</file>