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28"/>
  </p:notesMasterIdLst>
  <p:sldIdLst>
    <p:sldId id="283" r:id="rId2"/>
    <p:sldId id="284" r:id="rId3"/>
    <p:sldId id="471" r:id="rId4"/>
    <p:sldId id="472" r:id="rId5"/>
    <p:sldId id="473" r:id="rId6"/>
    <p:sldId id="474" r:id="rId7"/>
    <p:sldId id="485" r:id="rId8"/>
    <p:sldId id="285" r:id="rId9"/>
    <p:sldId id="288" r:id="rId10"/>
    <p:sldId id="526" r:id="rId11"/>
    <p:sldId id="308" r:id="rId12"/>
    <p:sldId id="487" r:id="rId13"/>
    <p:sldId id="527" r:id="rId14"/>
    <p:sldId id="287" r:id="rId15"/>
    <p:sldId id="466" r:id="rId16"/>
    <p:sldId id="467" r:id="rId17"/>
    <p:sldId id="292" r:id="rId18"/>
    <p:sldId id="293" r:id="rId19"/>
    <p:sldId id="295" r:id="rId20"/>
    <p:sldId id="468" r:id="rId21"/>
    <p:sldId id="470" r:id="rId22"/>
    <p:sldId id="299" r:id="rId23"/>
    <p:sldId id="300" r:id="rId24"/>
    <p:sldId id="301" r:id="rId25"/>
    <p:sldId id="302" r:id="rId26"/>
    <p:sldId id="303" r:id="rId27"/>
    <p:sldId id="304" r:id="rId28"/>
    <p:sldId id="305" r:id="rId29"/>
    <p:sldId id="306" r:id="rId30"/>
    <p:sldId id="469" r:id="rId31"/>
    <p:sldId id="311" r:id="rId32"/>
    <p:sldId id="475" r:id="rId33"/>
    <p:sldId id="315" r:id="rId34"/>
    <p:sldId id="476" r:id="rId35"/>
    <p:sldId id="477" r:id="rId36"/>
    <p:sldId id="478" r:id="rId37"/>
    <p:sldId id="479" r:id="rId38"/>
    <p:sldId id="480" r:id="rId39"/>
    <p:sldId id="486" r:id="rId40"/>
    <p:sldId id="481" r:id="rId41"/>
    <p:sldId id="317" r:id="rId42"/>
    <p:sldId id="325" r:id="rId43"/>
    <p:sldId id="326" r:id="rId44"/>
    <p:sldId id="320" r:id="rId45"/>
    <p:sldId id="483" r:id="rId46"/>
    <p:sldId id="329" r:id="rId47"/>
    <p:sldId id="323" r:id="rId48"/>
    <p:sldId id="324" r:id="rId49"/>
    <p:sldId id="482" r:id="rId50"/>
    <p:sldId id="338" r:id="rId51"/>
    <p:sldId id="339" r:id="rId52"/>
    <p:sldId id="341" r:id="rId53"/>
    <p:sldId id="348" r:id="rId54"/>
    <p:sldId id="350" r:id="rId55"/>
    <p:sldId id="349" r:id="rId56"/>
    <p:sldId id="352" r:id="rId57"/>
    <p:sldId id="355" r:id="rId58"/>
    <p:sldId id="354" r:id="rId59"/>
    <p:sldId id="484" r:id="rId60"/>
    <p:sldId id="359" r:id="rId61"/>
    <p:sldId id="361" r:id="rId62"/>
    <p:sldId id="488" r:id="rId63"/>
    <p:sldId id="489" r:id="rId64"/>
    <p:sldId id="490" r:id="rId65"/>
    <p:sldId id="491" r:id="rId66"/>
    <p:sldId id="492" r:id="rId67"/>
    <p:sldId id="493" r:id="rId68"/>
    <p:sldId id="494" r:id="rId69"/>
    <p:sldId id="364" r:id="rId70"/>
    <p:sldId id="366" r:id="rId71"/>
    <p:sldId id="374" r:id="rId72"/>
    <p:sldId id="378" r:id="rId73"/>
    <p:sldId id="496" r:id="rId74"/>
    <p:sldId id="379" r:id="rId75"/>
    <p:sldId id="497" r:id="rId76"/>
    <p:sldId id="495" r:id="rId77"/>
    <p:sldId id="383" r:id="rId78"/>
    <p:sldId id="498" r:id="rId79"/>
    <p:sldId id="499" r:id="rId80"/>
    <p:sldId id="500" r:id="rId81"/>
    <p:sldId id="501" r:id="rId82"/>
    <p:sldId id="503" r:id="rId83"/>
    <p:sldId id="504" r:id="rId84"/>
    <p:sldId id="505" r:id="rId85"/>
    <p:sldId id="506" r:id="rId86"/>
    <p:sldId id="391" r:id="rId87"/>
    <p:sldId id="507" r:id="rId88"/>
    <p:sldId id="508" r:id="rId89"/>
    <p:sldId id="396" r:id="rId90"/>
    <p:sldId id="398" r:id="rId91"/>
    <p:sldId id="405" r:id="rId92"/>
    <p:sldId id="406" r:id="rId93"/>
    <p:sldId id="407" r:id="rId94"/>
    <p:sldId id="408" r:id="rId95"/>
    <p:sldId id="413" r:id="rId96"/>
    <p:sldId id="509" r:id="rId97"/>
    <p:sldId id="416" r:id="rId98"/>
    <p:sldId id="417" r:id="rId99"/>
    <p:sldId id="415" r:id="rId100"/>
    <p:sldId id="510" r:id="rId101"/>
    <p:sldId id="511" r:id="rId102"/>
    <p:sldId id="512" r:id="rId103"/>
    <p:sldId id="513" r:id="rId104"/>
    <p:sldId id="514" r:id="rId105"/>
    <p:sldId id="515" r:id="rId106"/>
    <p:sldId id="516" r:id="rId107"/>
    <p:sldId id="517" r:id="rId108"/>
    <p:sldId id="424" r:id="rId109"/>
    <p:sldId id="518" r:id="rId110"/>
    <p:sldId id="428" r:id="rId111"/>
    <p:sldId id="427" r:id="rId112"/>
    <p:sldId id="429" r:id="rId113"/>
    <p:sldId id="430" r:id="rId114"/>
    <p:sldId id="519" r:id="rId115"/>
    <p:sldId id="437" r:id="rId116"/>
    <p:sldId id="444" r:id="rId117"/>
    <p:sldId id="521" r:id="rId118"/>
    <p:sldId id="522" r:id="rId119"/>
    <p:sldId id="450" r:id="rId120"/>
    <p:sldId id="520" r:id="rId121"/>
    <p:sldId id="464" r:id="rId122"/>
    <p:sldId id="443" r:id="rId123"/>
    <p:sldId id="523" r:id="rId124"/>
    <p:sldId id="524" r:id="rId125"/>
    <p:sldId id="525" r:id="rId126"/>
    <p:sldId id="465" r:id="rId1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F623A4-0B23-2A4D-ABAC-680B599EB1DE}">
          <p14:sldIdLst>
            <p14:sldId id="283"/>
            <p14:sldId id="284"/>
            <p14:sldId id="471"/>
            <p14:sldId id="472"/>
            <p14:sldId id="473"/>
            <p14:sldId id="474"/>
            <p14:sldId id="485"/>
            <p14:sldId id="285"/>
            <p14:sldId id="288"/>
            <p14:sldId id="526"/>
            <p14:sldId id="308"/>
            <p14:sldId id="487"/>
            <p14:sldId id="527"/>
            <p14:sldId id="287"/>
            <p14:sldId id="466"/>
            <p14:sldId id="467"/>
            <p14:sldId id="292"/>
            <p14:sldId id="293"/>
            <p14:sldId id="295"/>
            <p14:sldId id="468"/>
            <p14:sldId id="470"/>
            <p14:sldId id="299"/>
            <p14:sldId id="300"/>
            <p14:sldId id="301"/>
            <p14:sldId id="302"/>
            <p14:sldId id="303"/>
            <p14:sldId id="304"/>
            <p14:sldId id="305"/>
            <p14:sldId id="306"/>
            <p14:sldId id="469"/>
            <p14:sldId id="311"/>
            <p14:sldId id="475"/>
            <p14:sldId id="315"/>
            <p14:sldId id="476"/>
            <p14:sldId id="477"/>
            <p14:sldId id="478"/>
            <p14:sldId id="479"/>
            <p14:sldId id="480"/>
            <p14:sldId id="486"/>
            <p14:sldId id="481"/>
            <p14:sldId id="317"/>
            <p14:sldId id="325"/>
            <p14:sldId id="326"/>
            <p14:sldId id="320"/>
            <p14:sldId id="483"/>
            <p14:sldId id="329"/>
            <p14:sldId id="323"/>
            <p14:sldId id="324"/>
            <p14:sldId id="482"/>
            <p14:sldId id="338"/>
            <p14:sldId id="339"/>
            <p14:sldId id="341"/>
            <p14:sldId id="348"/>
            <p14:sldId id="350"/>
            <p14:sldId id="349"/>
            <p14:sldId id="352"/>
            <p14:sldId id="355"/>
            <p14:sldId id="354"/>
            <p14:sldId id="484"/>
            <p14:sldId id="359"/>
            <p14:sldId id="361"/>
            <p14:sldId id="488"/>
            <p14:sldId id="489"/>
            <p14:sldId id="490"/>
            <p14:sldId id="491"/>
            <p14:sldId id="492"/>
            <p14:sldId id="493"/>
            <p14:sldId id="494"/>
            <p14:sldId id="364"/>
            <p14:sldId id="366"/>
            <p14:sldId id="374"/>
            <p14:sldId id="378"/>
            <p14:sldId id="496"/>
            <p14:sldId id="379"/>
            <p14:sldId id="497"/>
            <p14:sldId id="495"/>
            <p14:sldId id="383"/>
            <p14:sldId id="498"/>
            <p14:sldId id="499"/>
            <p14:sldId id="500"/>
            <p14:sldId id="501"/>
            <p14:sldId id="503"/>
            <p14:sldId id="504"/>
            <p14:sldId id="505"/>
            <p14:sldId id="506"/>
            <p14:sldId id="391"/>
            <p14:sldId id="507"/>
            <p14:sldId id="508"/>
            <p14:sldId id="396"/>
            <p14:sldId id="398"/>
            <p14:sldId id="405"/>
            <p14:sldId id="406"/>
            <p14:sldId id="407"/>
            <p14:sldId id="408"/>
            <p14:sldId id="413"/>
            <p14:sldId id="509"/>
            <p14:sldId id="416"/>
            <p14:sldId id="417"/>
            <p14:sldId id="415"/>
            <p14:sldId id="510"/>
            <p14:sldId id="511"/>
            <p14:sldId id="512"/>
            <p14:sldId id="513"/>
            <p14:sldId id="514"/>
            <p14:sldId id="515"/>
            <p14:sldId id="516"/>
            <p14:sldId id="517"/>
            <p14:sldId id="424"/>
            <p14:sldId id="518"/>
            <p14:sldId id="428"/>
            <p14:sldId id="427"/>
            <p14:sldId id="429"/>
            <p14:sldId id="430"/>
            <p14:sldId id="519"/>
            <p14:sldId id="437"/>
            <p14:sldId id="444"/>
            <p14:sldId id="521"/>
            <p14:sldId id="522"/>
            <p14:sldId id="450"/>
            <p14:sldId id="520"/>
            <p14:sldId id="464"/>
            <p14:sldId id="443"/>
            <p14:sldId id="523"/>
            <p14:sldId id="524"/>
            <p14:sldId id="525"/>
            <p14:sldId id="465"/>
          </p14:sldIdLst>
        </p14:section>
        <p14:section name="Untitled Section" id="{CF9D4A4A-EA0B-EC46-AA49-09D3C158EB7A}">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201A9E"/>
    <a:srgbClr val="FF0000"/>
    <a:srgbClr val="ABA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09" autoAdjust="0"/>
  </p:normalViewPr>
  <p:slideViewPr>
    <p:cSldViewPr snapToGrid="0" snapToObjects="1">
      <p:cViewPr varScale="1">
        <p:scale>
          <a:sx n="131" d="100"/>
          <a:sy n="131" d="100"/>
        </p:scale>
        <p:origin x="1044" y="120"/>
      </p:cViewPr>
      <p:guideLst>
        <p:guide orient="horz" pos="1620"/>
        <p:guide pos="2880"/>
      </p:guideLst>
    </p:cSldViewPr>
  </p:slideViewPr>
  <p:notesTextViewPr>
    <p:cViewPr>
      <p:scale>
        <a:sx n="100" d="100"/>
        <a:sy n="100" d="100"/>
      </p:scale>
      <p:origin x="0" y="-24"/>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0A2843-DA98-470F-A038-48ACBE12E82B}" type="datetimeFigureOut">
              <a:rPr lang="en-US" smtClean="0"/>
              <a:t>9/1/2015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4756FB-9230-4D97-B981-DD05D25F39BC}" type="slidenum">
              <a:rPr lang="en-US" smtClean="0"/>
              <a:t>‹#›</a:t>
            </a:fld>
            <a:endParaRPr lang="en-US"/>
          </a:p>
        </p:txBody>
      </p:sp>
    </p:spTree>
    <p:extLst>
      <p:ext uri="{BB962C8B-B14F-4D97-AF65-F5344CB8AC3E}">
        <p14:creationId xmlns:p14="http://schemas.microsoft.com/office/powerpoint/2010/main" val="436483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Scripture: I</a:t>
            </a:r>
            <a:r>
              <a:rPr lang="en-US" baseline="0" dirty="0" smtClean="0"/>
              <a:t> Peter 2:9-10</a:t>
            </a:r>
          </a:p>
          <a:p>
            <a:r>
              <a:rPr lang="en-US" baseline="0" dirty="0" smtClean="0"/>
              <a:t>Sing: “We Are Marching” (TFWS #2235b)</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3</a:t>
            </a:fld>
            <a:endParaRPr lang="en-US"/>
          </a:p>
        </p:txBody>
      </p:sp>
    </p:spTree>
    <p:extLst>
      <p:ext uri="{BB962C8B-B14F-4D97-AF65-F5344CB8AC3E}">
        <p14:creationId xmlns:p14="http://schemas.microsoft.com/office/powerpoint/2010/main" val="235071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E6E66753-3F87-4D17-B5E0-F4C0565FA9D7}" type="slidenum">
              <a:rPr lang="en-US" altLang="en-US" sz="1200"/>
              <a:pPr algn="r" eaLnBrk="1" hangingPunct="1"/>
              <a:t>22</a:t>
            </a:fld>
            <a:endParaRPr lang="en-US" altLang="en-US"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bwMode="auto">
          <a:xfrm>
            <a:off x="930275" y="3268663"/>
            <a:ext cx="7437438"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Our</a:t>
            </a:r>
            <a:r>
              <a:rPr lang="en-US" altLang="en-US" baseline="0" dirty="0" smtClean="0">
                <a:latin typeface="Arial" panose="020B0604020202020204" pitchFamily="34" charset="0"/>
              </a:rPr>
              <a:t> Wesleyan heritage provides us with models of faithful ministry. </a:t>
            </a:r>
          </a:p>
          <a:p>
            <a:pPr eaLnBrk="1" hangingPunct="1"/>
            <a:r>
              <a:rPr lang="en-US" altLang="en-US" dirty="0" smtClean="0">
                <a:latin typeface="Arial" panose="020B0604020202020204" pitchFamily="34" charset="0"/>
              </a:rPr>
              <a:t>The Rev. Samuel Wesley was an Anglican priest who served the rectory at Epworth for 35 years. </a:t>
            </a:r>
          </a:p>
          <a:p>
            <a:pPr eaLnBrk="1" hangingPunct="1"/>
            <a:r>
              <a:rPr lang="en-US" altLang="en-US" dirty="0" smtClean="0">
                <a:latin typeface="Arial" panose="020B0604020202020204" pitchFamily="34" charset="0"/>
              </a:rPr>
              <a:t>His wife Susanna often disagreed with him about theology and politics – something nearly unheard of in those days. Once in his absence Samuel’s replacement in the rectory was doing a less than satisfactory job so Susanna started to have prayer meetings in their home for her children, servant, and others who wished to attend. Susanna was scolded by Samuel,  and she responded that he must command her to stop so that when they stood in judgment she would not be judged guilty for neglecting  the opportunity to do good to souls.</a:t>
            </a:r>
          </a:p>
        </p:txBody>
      </p:sp>
    </p:spTree>
    <p:extLst>
      <p:ext uri="{BB962C8B-B14F-4D97-AF65-F5344CB8AC3E}">
        <p14:creationId xmlns:p14="http://schemas.microsoft.com/office/powerpoint/2010/main" val="3201448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035E7DC-504A-4DD2-A284-2EB60EE4E464}" type="slidenum">
              <a:rPr lang="en-US" altLang="en-US" sz="1200"/>
              <a:pPr algn="r" eaLnBrk="1" hangingPunct="1"/>
              <a:t>23</a:t>
            </a:fld>
            <a:endParaRPr lang="en-US" altLang="en-US" sz="120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It was during his years of study at Oxford Univ. that Samuel is credited with founding  the “Holy Club,”  which John eventually joined and then took over leadership. This group became known as the Methodists because of the method of study.</a:t>
            </a: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890123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FB4CBDA5-4966-484A-963C-322446B73C6E}" type="slidenum">
              <a:rPr lang="en-US" altLang="en-US" sz="1200"/>
              <a:pPr algn="r" eaLnBrk="1" hangingPunct="1"/>
              <a:t>24</a:t>
            </a:fld>
            <a:endParaRPr lang="en-US" altLang="en-US"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His brother Charles had a similar heartwarming experience, and the Methodist ministry was transformed as the evangelical message of God’s forgiving grace was proclaimed..</a:t>
            </a:r>
          </a:p>
        </p:txBody>
      </p:sp>
    </p:spTree>
    <p:extLst>
      <p:ext uri="{BB962C8B-B14F-4D97-AF65-F5344CB8AC3E}">
        <p14:creationId xmlns:p14="http://schemas.microsoft.com/office/powerpoint/2010/main" val="950379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D9453F12-CD56-4547-8FBD-0A44FC0D110C}" type="slidenum">
              <a:rPr lang="en-US" altLang="en-US" sz="1200"/>
              <a:pPr algn="r" eaLnBrk="1" hangingPunct="1"/>
              <a:t>25</a:t>
            </a:fld>
            <a:endParaRPr lang="en-US" altLang="en-US" sz="120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Exhorters often became the preachers when the circuit rider or pastor failed to show up.</a:t>
            </a:r>
          </a:p>
        </p:txBody>
      </p:sp>
    </p:spTree>
    <p:extLst>
      <p:ext uri="{BB962C8B-B14F-4D97-AF65-F5344CB8AC3E}">
        <p14:creationId xmlns:p14="http://schemas.microsoft.com/office/powerpoint/2010/main" val="3827095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484DE44F-2343-4CCA-AE5C-EB09487B28F8}" type="slidenum">
              <a:rPr lang="en-US" altLang="en-US" sz="1200"/>
              <a:pPr algn="r" eaLnBrk="1" hangingPunct="1"/>
              <a:t>26</a:t>
            </a:fld>
            <a:endParaRPr lang="en-US" alt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Appointed a band leader at the Foundry, Thomas </a:t>
            </a:r>
            <a:r>
              <a:rPr lang="en-US" altLang="en-US" dirty="0" err="1" smtClean="0">
                <a:latin typeface="Arial" panose="020B0604020202020204" pitchFamily="34" charset="0"/>
              </a:rPr>
              <a:t>Maxfield</a:t>
            </a:r>
            <a:r>
              <a:rPr lang="en-US" altLang="en-US" dirty="0" smtClean="0">
                <a:latin typeface="Arial" panose="020B0604020202020204" pitchFamily="34" charset="0"/>
              </a:rPr>
              <a:t> went from exhorter to lay preacher. He started preaching or “taking a text” in the absence of John Wesley. When John Wesley</a:t>
            </a:r>
            <a:r>
              <a:rPr lang="en-US" altLang="en-US" baseline="0" dirty="0" smtClean="0">
                <a:latin typeface="Arial" panose="020B0604020202020204" pitchFamily="34" charset="0"/>
              </a:rPr>
              <a:t> </a:t>
            </a:r>
            <a:r>
              <a:rPr lang="en-US" altLang="en-US" dirty="0" smtClean="0">
                <a:latin typeface="Arial" panose="020B0604020202020204" pitchFamily="34" charset="0"/>
              </a:rPr>
              <a:t>found out, he was not happy – he spoke with his mother, who replied ”take care what you do with respect to that young man; for he is as surely called of God to preach as you are. Examine what have been the points of his preaching and hear him yourself.” </a:t>
            </a:r>
          </a:p>
          <a:p>
            <a:pPr eaLnBrk="1" hangingPunct="1"/>
            <a:r>
              <a:rPr lang="en-US" altLang="en-US" dirty="0" smtClean="0">
                <a:latin typeface="Arial" panose="020B0604020202020204" pitchFamily="34" charset="0"/>
              </a:rPr>
              <a:t>Wesley did hear </a:t>
            </a:r>
            <a:r>
              <a:rPr lang="en-US" altLang="en-US" dirty="0" err="1" smtClean="0">
                <a:latin typeface="Arial" panose="020B0604020202020204" pitchFamily="34" charset="0"/>
              </a:rPr>
              <a:t>Maxfield</a:t>
            </a:r>
            <a:r>
              <a:rPr lang="en-US" altLang="en-US" dirty="0" smtClean="0">
                <a:latin typeface="Arial" panose="020B0604020202020204" pitchFamily="34" charset="0"/>
              </a:rPr>
              <a:t> preach and was satisfied “It is the Lord!” he exclaimed. “Let him do what </a:t>
            </a:r>
            <a:r>
              <a:rPr lang="en-US" altLang="en-US" dirty="0" err="1" smtClean="0">
                <a:latin typeface="Arial" panose="020B0604020202020204" pitchFamily="34" charset="0"/>
              </a:rPr>
              <a:t>seemeth</a:t>
            </a:r>
            <a:r>
              <a:rPr lang="en-US" altLang="en-US" dirty="0" smtClean="0">
                <a:latin typeface="Arial" panose="020B0604020202020204" pitchFamily="34" charset="0"/>
              </a:rPr>
              <a:t> him good. What am I that I should withstand God?”</a:t>
            </a:r>
          </a:p>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483013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F532846-BF3C-4A19-A208-B6B09A6DE663}" type="slidenum">
              <a:rPr lang="en-US" altLang="en-US" sz="1200"/>
              <a:pPr algn="r" eaLnBrk="1" hangingPunct="1"/>
              <a:t>27</a:t>
            </a:fld>
            <a:endParaRPr lang="en-US" altLang="en-US" sz="120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Susannah Wesley herself had alarmed her husband by the “irregularity” of her fireside services. Her meetings were Bible studies and training sessions held in the rectory of Epworth.</a:t>
            </a:r>
          </a:p>
          <a:p>
            <a:pPr eaLnBrk="1" hangingPunct="1"/>
            <a:r>
              <a:rPr lang="en-US" altLang="en-US" dirty="0" smtClean="0">
                <a:latin typeface="Arial" panose="020B0604020202020204" pitchFamily="34" charset="0"/>
              </a:rPr>
              <a:t>Sarah Crosby was a woman who was appointed a class leader and became one of the first female preachers in Methodism. The concept of female preaching was highly controversial in the 18</a:t>
            </a:r>
            <a:r>
              <a:rPr lang="en-US" altLang="en-US" baseline="30000" dirty="0" smtClean="0">
                <a:latin typeface="Arial" panose="020B0604020202020204" pitchFamily="34" charset="0"/>
              </a:rPr>
              <a:t>th</a:t>
            </a:r>
            <a:r>
              <a:rPr lang="en-US" altLang="en-US" dirty="0" smtClean="0">
                <a:latin typeface="Arial" panose="020B0604020202020204" pitchFamily="34" charset="0"/>
              </a:rPr>
              <a:t> century, so it was a major step for John Wesley to acknowledge the validity of a woman’s call to preach. He did encourage Crosby to speak publicly about her faith, but cautioned her against speaking from a biblical text. “Never speak in a continued discourse—intermix short exhortations with prayer. Keep as far from what is called preaching as you can.” Wesley also gave permission to Mary </a:t>
            </a:r>
            <a:r>
              <a:rPr lang="en-US" altLang="en-US" dirty="0" err="1" smtClean="0">
                <a:latin typeface="Arial" panose="020B0604020202020204" pitchFamily="34" charset="0"/>
              </a:rPr>
              <a:t>Bosanquet</a:t>
            </a:r>
            <a:r>
              <a:rPr lang="en-US" altLang="en-US" dirty="0" smtClean="0">
                <a:latin typeface="Arial" panose="020B0604020202020204" pitchFamily="34" charset="0"/>
              </a:rPr>
              <a:t> to preach on account of her “extraordinary call.”</a:t>
            </a:r>
          </a:p>
        </p:txBody>
      </p:sp>
    </p:spTree>
    <p:extLst>
      <p:ext uri="{BB962C8B-B14F-4D97-AF65-F5344CB8AC3E}">
        <p14:creationId xmlns:p14="http://schemas.microsoft.com/office/powerpoint/2010/main" val="2752317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4FAFDFF6-8A18-492E-9172-C5B7132D47D6}" type="slidenum">
              <a:rPr lang="en-US" altLang="en-US" sz="1200"/>
              <a:pPr algn="r" eaLnBrk="1" hangingPunct="1"/>
              <a:t>28</a:t>
            </a:fld>
            <a:endParaRPr lang="en-US" altLang="en-US" sz="120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John Wesley was forced to admit that laymen could do a more than an acceptable job of  preaching, teaching, and ministry. </a:t>
            </a:r>
          </a:p>
        </p:txBody>
      </p:sp>
    </p:spTree>
    <p:extLst>
      <p:ext uri="{BB962C8B-B14F-4D97-AF65-F5344CB8AC3E}">
        <p14:creationId xmlns:p14="http://schemas.microsoft.com/office/powerpoint/2010/main" val="1046926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 days of John Wesley, we have strived to help</a:t>
            </a:r>
            <a:r>
              <a:rPr lang="en-US" baseline="0" dirty="0" smtClean="0"/>
              <a:t> </a:t>
            </a:r>
            <a:r>
              <a:rPr lang="en-US" dirty="0" smtClean="0"/>
              <a:t>the worker, the sick, the poor, the orphaned, the aging, the impaired, the oppressed, and the imprisoned.</a:t>
            </a:r>
          </a:p>
          <a:p>
            <a:r>
              <a:rPr lang="en-US" dirty="0" smtClean="0"/>
              <a:t>Today we need to remember our heritage and restore the ministry of the laity to become the church as God intended it to be.</a:t>
            </a:r>
          </a:p>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29</a:t>
            </a:fld>
            <a:endParaRPr lang="en-US"/>
          </a:p>
        </p:txBody>
      </p:sp>
    </p:spTree>
    <p:extLst>
      <p:ext uri="{BB962C8B-B14F-4D97-AF65-F5344CB8AC3E}">
        <p14:creationId xmlns:p14="http://schemas.microsoft.com/office/powerpoint/2010/main" val="3922054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072859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Scripture:</a:t>
            </a:r>
            <a:r>
              <a:rPr lang="en-US" baseline="0" dirty="0" smtClean="0"/>
              <a:t> John 13:12-17</a:t>
            </a:r>
          </a:p>
          <a:p>
            <a:r>
              <a:rPr lang="en-US" baseline="0" dirty="0" smtClean="0"/>
              <a:t>Sing: “Make Me a Servant” (TFWS #2176)</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34</a:t>
            </a:fld>
            <a:endParaRPr lang="en-US"/>
          </a:p>
        </p:txBody>
      </p:sp>
    </p:spTree>
    <p:extLst>
      <p:ext uri="{BB962C8B-B14F-4D97-AF65-F5344CB8AC3E}">
        <p14:creationId xmlns:p14="http://schemas.microsoft.com/office/powerpoint/2010/main" val="3119959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D5EDC7E2-1038-4D41-B7F9-C7337C69E16D}" type="slidenum">
              <a:rPr lang="en-US" altLang="en-US" sz="1200"/>
              <a:pPr algn="r" eaLnBrk="1" hangingPunct="1"/>
              <a:t>8</a:t>
            </a:fld>
            <a:endParaRPr lang="en-US" altLang="en-US" sz="120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bwMode="auto">
          <a:xfrm>
            <a:off x="930275" y="3268663"/>
            <a:ext cx="7437438"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Read from </a:t>
            </a:r>
            <a:r>
              <a:rPr lang="en-US" altLang="en-US" i="1" dirty="0" smtClean="0">
                <a:latin typeface="Arial" panose="020B0604020202020204" pitchFamily="34" charset="0"/>
              </a:rPr>
              <a:t>Book of Discipline </a:t>
            </a:r>
            <a:r>
              <a:rPr lang="en-US" altLang="en-US" dirty="0" smtClean="0">
                <a:latin typeface="Arial" panose="020B0604020202020204" pitchFamily="34" charset="0"/>
              </a:rPr>
              <a:t>pg. 94, paragraph 126, “Ministry of All Christians.“ “All Christians are called through their baptism to this ministry of servanthood in the world to the glory of God and for human fulfillment.” </a:t>
            </a:r>
          </a:p>
        </p:txBody>
      </p:sp>
    </p:spTree>
    <p:extLst>
      <p:ext uri="{BB962C8B-B14F-4D97-AF65-F5344CB8AC3E}">
        <p14:creationId xmlns:p14="http://schemas.microsoft.com/office/powerpoint/2010/main" val="4290303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36</a:t>
            </a:fld>
            <a:endParaRPr lang="en-US"/>
          </a:p>
        </p:txBody>
      </p:sp>
    </p:spTree>
    <p:extLst>
      <p:ext uri="{BB962C8B-B14F-4D97-AF65-F5344CB8AC3E}">
        <p14:creationId xmlns:p14="http://schemas.microsoft.com/office/powerpoint/2010/main" val="858823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D5EDC7E2-1038-4D41-B7F9-C7337C69E16D}" type="slidenum">
              <a:rPr lang="en-US" altLang="en-US" sz="1200"/>
              <a:pPr algn="r" eaLnBrk="1" hangingPunct="1"/>
              <a:t>40</a:t>
            </a:fld>
            <a:endParaRPr lang="en-US" altLang="en-US" sz="120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bwMode="auto">
          <a:xfrm>
            <a:off x="930275" y="3268663"/>
            <a:ext cx="7437438"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All Christians who are called to leadership are called to servanthood. </a:t>
            </a:r>
            <a:r>
              <a:rPr lang="en-US" altLang="en-US" i="1" dirty="0" smtClean="0">
                <a:latin typeface="Arial" panose="020B0604020202020204" pitchFamily="34" charset="0"/>
              </a:rPr>
              <a:t>The Book</a:t>
            </a:r>
            <a:r>
              <a:rPr lang="en-US" altLang="en-US" i="1" baseline="0" dirty="0" smtClean="0">
                <a:latin typeface="Arial" panose="020B0604020202020204" pitchFamily="34" charset="0"/>
              </a:rPr>
              <a:t> of Discipline</a:t>
            </a:r>
            <a:r>
              <a:rPr lang="en-US" altLang="en-US" i="0" baseline="0" dirty="0" smtClean="0">
                <a:latin typeface="Arial" panose="020B0604020202020204" pitchFamily="34" charset="0"/>
              </a:rPr>
              <a:t> states in paragraphs 131 and 132 that the ministry of all Christians is one of service for the mission of God in the world. </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130662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i="0" baseline="0" dirty="0" smtClean="0">
                <a:latin typeface="Arial" panose="020B0604020202020204" pitchFamily="34" charset="0"/>
              </a:rPr>
              <a:t>The teachings of Jesus on servant ministry and leadership shape this ministry.</a:t>
            </a:r>
            <a:endParaRPr lang="en-US" alt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41</a:t>
            </a:fld>
            <a:endParaRPr lang="en-US"/>
          </a:p>
        </p:txBody>
      </p:sp>
    </p:spTree>
    <p:extLst>
      <p:ext uri="{BB962C8B-B14F-4D97-AF65-F5344CB8AC3E}">
        <p14:creationId xmlns:p14="http://schemas.microsoft.com/office/powerpoint/2010/main" val="766280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ministry of all Christians is one of service for the mission of God in the world. It is both a privilege and an obligation. It is a privilege through our spiritual relationship with God to be part of a holy priesthood, and it is an obligation because of that relationship to form new Christian disciples and to guide them in their witness.</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42</a:t>
            </a:fld>
            <a:endParaRPr lang="en-US"/>
          </a:p>
        </p:txBody>
      </p:sp>
    </p:spTree>
    <p:extLst>
      <p:ext uri="{BB962C8B-B14F-4D97-AF65-F5344CB8AC3E}">
        <p14:creationId xmlns:p14="http://schemas.microsoft.com/office/powerpoint/2010/main" val="3206014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Wesley not</a:t>
            </a:r>
            <a:r>
              <a:rPr lang="en-US" baseline="0" dirty="0" smtClean="0"/>
              <a:t> only taught what servant leadership was, but he exemplified it in his own life. </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43</a:t>
            </a:fld>
            <a:endParaRPr lang="en-US"/>
          </a:p>
        </p:txBody>
      </p:sp>
    </p:spTree>
    <p:extLst>
      <p:ext uri="{BB962C8B-B14F-4D97-AF65-F5344CB8AC3E}">
        <p14:creationId xmlns:p14="http://schemas.microsoft.com/office/powerpoint/2010/main" val="2917525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Spiritual leadership requires the practice of spiritual disciplines, the practice of accountable discipleship, and the practice of unity in ministry. These practices are all evidence of spiritual leadership</a:t>
            </a:r>
            <a:r>
              <a:rPr lang="en-US" baseline="0" dirty="0" smtClean="0"/>
              <a:t>, of leaders who live by the General Rules as found in paragraph 104 in The Book of Discipline…</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44</a:t>
            </a:fld>
            <a:endParaRPr lang="en-US"/>
          </a:p>
        </p:txBody>
      </p:sp>
    </p:spTree>
    <p:extLst>
      <p:ext uri="{BB962C8B-B14F-4D97-AF65-F5344CB8AC3E}">
        <p14:creationId xmlns:p14="http://schemas.microsoft.com/office/powerpoint/2010/main" val="2422583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anose="020B0604020202020204" pitchFamily="34" charset="0"/>
              </a:rPr>
              <a:t>To Wesley, these were not rules of religion but the way of discipleship.</a:t>
            </a:r>
          </a:p>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45</a:t>
            </a:fld>
            <a:endParaRPr lang="en-US"/>
          </a:p>
        </p:txBody>
      </p:sp>
    </p:spTree>
    <p:extLst>
      <p:ext uri="{BB962C8B-B14F-4D97-AF65-F5344CB8AC3E}">
        <p14:creationId xmlns:p14="http://schemas.microsoft.com/office/powerpoint/2010/main" val="1720279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ordinances of God are the means of grace: Prayer</a:t>
            </a:r>
          </a:p>
          <a:p>
            <a:r>
              <a:rPr lang="en-US" dirty="0" smtClean="0"/>
              <a:t>Bible Study</a:t>
            </a:r>
          </a:p>
          <a:p>
            <a:r>
              <a:rPr lang="en-US" dirty="0" smtClean="0"/>
              <a:t>Worship</a:t>
            </a:r>
          </a:p>
          <a:p>
            <a:r>
              <a:rPr lang="en-US" dirty="0" smtClean="0"/>
              <a:t>Lord’s Supper</a:t>
            </a:r>
          </a:p>
          <a:p>
            <a:r>
              <a:rPr lang="en-US" dirty="0" smtClean="0"/>
              <a:t>Fasting or Abstinence</a:t>
            </a:r>
          </a:p>
          <a:p>
            <a:r>
              <a:rPr lang="en-US" dirty="0" smtClean="0"/>
              <a:t>Christian Conferencing</a:t>
            </a:r>
          </a:p>
          <a:p>
            <a:r>
              <a:rPr lang="en-US" dirty="0" smtClean="0"/>
              <a:t>Acts of Mercy and Justice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46</a:t>
            </a:fld>
            <a:endParaRPr lang="en-US"/>
          </a:p>
        </p:txBody>
      </p:sp>
    </p:spTree>
    <p:extLst>
      <p:ext uri="{BB962C8B-B14F-4D97-AF65-F5344CB8AC3E}">
        <p14:creationId xmlns:p14="http://schemas.microsoft.com/office/powerpoint/2010/main" val="3058206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47</a:t>
            </a:fld>
            <a:endParaRPr lang="en-US"/>
          </a:p>
        </p:txBody>
      </p:sp>
    </p:spTree>
    <p:extLst>
      <p:ext uri="{BB962C8B-B14F-4D97-AF65-F5344CB8AC3E}">
        <p14:creationId xmlns:p14="http://schemas.microsoft.com/office/powerpoint/2010/main" val="684224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Para 129  discusses The Unity of Ministry in Christ. It says, “There is but one ministry in Christ, but there are diverse gifts and evidences of God’s grace in the body of Christ” ( Ephesians 4:4-16). The ministry of </a:t>
            </a:r>
            <a:r>
              <a:rPr lang="en-US" altLang="en-US" b="1" dirty="0" smtClean="0">
                <a:latin typeface="Arial" panose="020B0604020202020204" pitchFamily="34" charset="0"/>
              </a:rPr>
              <a:t>ALL </a:t>
            </a:r>
            <a:r>
              <a:rPr lang="en-US" altLang="en-US" dirty="0" smtClean="0">
                <a:latin typeface="Arial" panose="020B0604020202020204" pitchFamily="34" charset="0"/>
              </a:rPr>
              <a:t>Christians is complementary. No ministry is subservient to another. All United Methodists are summoned and sent by Christ to live and work together in mutual interdependence and to be guided bit the Spirit into the truth that frees and the love that reconciles.</a:t>
            </a:r>
          </a:p>
          <a:p>
            <a:pPr eaLnBrk="1" hangingPunct="1"/>
            <a:r>
              <a:rPr lang="en-US" altLang="en-US" b="1" dirty="0" smtClean="0">
                <a:latin typeface="Arial" panose="020B0604020202020204" pitchFamily="34" charset="0"/>
              </a:rPr>
              <a:t>All roles are important in the church and none is subservient  to another.</a:t>
            </a:r>
          </a:p>
          <a:p>
            <a:pPr eaLnBrk="1" hangingPunct="1"/>
            <a:r>
              <a:rPr lang="en-US" altLang="en-US" b="1" dirty="0" smtClean="0">
                <a:latin typeface="Arial" panose="020B0604020202020204" pitchFamily="34" charset="0"/>
              </a:rPr>
              <a:t>Laity and clergy, bishops and lay leaders, preachers and lay servants are all partners in ministry.</a:t>
            </a:r>
          </a:p>
        </p:txBody>
      </p:sp>
    </p:spTree>
    <p:extLst>
      <p:ext uri="{BB962C8B-B14F-4D97-AF65-F5344CB8AC3E}">
        <p14:creationId xmlns:p14="http://schemas.microsoft.com/office/powerpoint/2010/main" val="1992486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E479F307-B3BA-4954-9C1A-61B4A19D762B}" type="slidenum">
              <a:rPr lang="en-US" altLang="en-US" sz="1200">
                <a:solidFill>
                  <a:prstClr val="black"/>
                </a:solidFill>
              </a:rPr>
              <a:pPr algn="r" eaLnBrk="1" hangingPunct="1"/>
              <a:t>13</a:t>
            </a:fld>
            <a:endParaRPr lang="en-US" altLang="en-US" sz="1200">
              <a:solidFill>
                <a:prstClr val="black"/>
              </a:solidFill>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That’s you and that’s me – not just clergy, but laity and clergy called to being the light of Christ to others</a:t>
            </a:r>
          </a:p>
          <a:p>
            <a:pPr eaLnBrk="1" hangingPunct="1"/>
            <a:r>
              <a:rPr lang="en-US" altLang="en-US" dirty="0" smtClean="0">
                <a:latin typeface="Arial" panose="020B0604020202020204" pitchFamily="34" charset="0"/>
              </a:rPr>
              <a:t>We are to express evangelical faith in evangelical living. I quote from Wesley’s Gen. Rules and the </a:t>
            </a:r>
            <a:r>
              <a:rPr lang="en-US" altLang="en-US" i="1" dirty="0" smtClean="0">
                <a:latin typeface="Arial" panose="020B0604020202020204" pitchFamily="34" charset="0"/>
              </a:rPr>
              <a:t>Book of Discipline </a:t>
            </a:r>
            <a:r>
              <a:rPr lang="en-US" altLang="en-US" dirty="0" smtClean="0">
                <a:latin typeface="Arial" panose="020B0604020202020204" pitchFamily="34" charset="0"/>
              </a:rPr>
              <a:t>the expectations as people of faith. ”It is therefore expected of all who continue therein that they should continue to evidence their desire of salvation. First by doing no harm, by avoiding evil of every kind. Secondly: by doing good of every possible sort, and, as far as possible, to all men [people]. Thirdly: by attending upon all the ordinances of God.</a:t>
            </a:r>
          </a:p>
          <a:p>
            <a:pPr eaLnBrk="1" hangingPunct="1"/>
            <a:r>
              <a:rPr lang="en-US" altLang="en-US" dirty="0" smtClean="0">
                <a:latin typeface="Arial" panose="020B0604020202020204" pitchFamily="34" charset="0"/>
              </a:rPr>
              <a:t>To Wesley Discipline was not church law; it was a way of discipleship.</a:t>
            </a:r>
          </a:p>
        </p:txBody>
      </p:sp>
    </p:spTree>
    <p:extLst>
      <p:ext uri="{BB962C8B-B14F-4D97-AF65-F5344CB8AC3E}">
        <p14:creationId xmlns:p14="http://schemas.microsoft.com/office/powerpoint/2010/main" val="1361729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bwMode="auto">
          <a:xfrm>
            <a:off x="930275" y="3268663"/>
            <a:ext cx="7437438"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Applies to everyone in the congregation/ community – not just pastors. </a:t>
            </a:r>
          </a:p>
          <a:p>
            <a:pPr eaLnBrk="1" hangingPunct="1"/>
            <a:r>
              <a:rPr lang="en-US" altLang="en-US" dirty="0" smtClean="0">
                <a:latin typeface="Arial" panose="020B0604020202020204" pitchFamily="34" charset="0"/>
              </a:rPr>
              <a:t>New forms of ministry call for the clergy and laity to work together in new ways.</a:t>
            </a:r>
          </a:p>
          <a:p>
            <a:pPr eaLnBrk="1" hangingPunct="1"/>
            <a:r>
              <a:rPr lang="en-US" altLang="en-US" dirty="0" smtClean="0">
                <a:latin typeface="Arial" panose="020B0604020202020204" pitchFamily="34" charset="0"/>
              </a:rPr>
              <a:t>As lay leader or lay member you have the responsibility to work with your pastor to guide the congregation through change.</a:t>
            </a:r>
          </a:p>
          <a:p>
            <a:pPr eaLnBrk="1" hangingPunct="1"/>
            <a:r>
              <a:rPr lang="en-US" altLang="en-US" dirty="0" smtClean="0">
                <a:latin typeface="Arial" panose="020B0604020202020204" pitchFamily="34" charset="0"/>
              </a:rPr>
              <a:t>Many clergy – not all – encourage and support the ministry of the laity.</a:t>
            </a:r>
          </a:p>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837632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Christian conferencing</a:t>
            </a:r>
            <a:r>
              <a:rPr lang="en-US" baseline="0" dirty="0" smtClean="0"/>
              <a:t> has some significant components…</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53</a:t>
            </a:fld>
            <a:endParaRPr lang="en-US"/>
          </a:p>
        </p:txBody>
      </p:sp>
    </p:spTree>
    <p:extLst>
      <p:ext uri="{BB962C8B-B14F-4D97-AF65-F5344CB8AC3E}">
        <p14:creationId xmlns:p14="http://schemas.microsoft.com/office/powerpoint/2010/main" val="2878074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Discernment is not a new concept! Samuel listened to God’s voice to discern which of Jesse’s sons would be anointed king.</a:t>
            </a:r>
          </a:p>
          <a:p>
            <a:pPr eaLnBrk="1" hangingPunct="1"/>
            <a:r>
              <a:rPr lang="en-US" altLang="en-US" dirty="0" smtClean="0">
                <a:latin typeface="Arial" panose="020B0604020202020204" pitchFamily="34" charset="0"/>
              </a:rPr>
              <a:t>Solomon requested a wise and discerning mind. Romans 12:2 says, Be transformed by the renewing of your mind so that you may discern what is the will of God – what is good and acceptable and perfect.</a:t>
            </a:r>
          </a:p>
          <a:p>
            <a:pPr eaLnBrk="1" hangingPunct="1"/>
            <a:r>
              <a:rPr lang="en-US" altLang="en-US" dirty="0" smtClean="0">
                <a:latin typeface="Arial" panose="020B0604020202020204" pitchFamily="34" charset="0"/>
              </a:rPr>
              <a:t>One of the spiritual gifts is listed in I Cor. 12:10 as the discernment between spirits. John 4:1 says, Do not believe every spirit, but test (discern) the spirits to see whether they are from God.</a:t>
            </a:r>
          </a:p>
          <a:p>
            <a:pPr eaLnBrk="1" hangingPunct="1"/>
            <a:r>
              <a:rPr lang="en-US" altLang="en-US" dirty="0" smtClean="0">
                <a:latin typeface="Arial" panose="020B0604020202020204" pitchFamily="34" charset="0"/>
              </a:rPr>
              <a:t>Early Christians feared the voices of false prophets, so they tested the spirits. It was the spirit of God present that determined what served the common good of the community.</a:t>
            </a:r>
          </a:p>
          <a:p>
            <a:pPr eaLnBrk="1" hangingPunct="1"/>
            <a:r>
              <a:rPr lang="en-US" altLang="en-US" dirty="0" smtClean="0">
                <a:latin typeface="Arial" panose="020B0604020202020204" pitchFamily="34" charset="0"/>
              </a:rPr>
              <a:t>Remember the circumcision argument in Acts? Whether new converts needed to be circumcised? – The apostles and elders met to consider the question, and they came to one mind and heart through discernment (Acts 15).</a:t>
            </a:r>
          </a:p>
          <a:p>
            <a:pPr eaLnBrk="1" hangingPunct="1"/>
            <a:r>
              <a:rPr lang="en-US" altLang="en-US" dirty="0" smtClean="0">
                <a:latin typeface="Arial" panose="020B0604020202020204" pitchFamily="34" charset="0"/>
              </a:rPr>
              <a:t>The purpose and goal of spiritual discernment is knowing and doing God’s will.</a:t>
            </a:r>
          </a:p>
          <a:p>
            <a:pPr eaLnBrk="1" hangingPunct="1"/>
            <a:r>
              <a:rPr lang="en-US" altLang="en-US" dirty="0" smtClean="0">
                <a:latin typeface="Arial" panose="020B0604020202020204" pitchFamily="34" charset="0"/>
              </a:rPr>
              <a:t>We must keep our eyes and our hearts on that purpose and goal.</a:t>
            </a:r>
          </a:p>
          <a:p>
            <a:pPr eaLnBrk="1" hangingPunct="1"/>
            <a:r>
              <a:rPr lang="en-US" altLang="en-US" dirty="0" smtClean="0">
                <a:latin typeface="Arial" panose="020B0604020202020204" pitchFamily="34" charset="0"/>
              </a:rPr>
              <a:t>Why with this long history of the use of discernment do we ignore it in our church decision making today?</a:t>
            </a:r>
          </a:p>
          <a:p>
            <a:pPr eaLnBrk="1" hangingPunct="1"/>
            <a:r>
              <a:rPr lang="en-US" altLang="en-US" dirty="0" smtClean="0">
                <a:latin typeface="Arial" panose="020B0604020202020204" pitchFamily="34" charset="0"/>
              </a:rPr>
              <a:t>Quakers still use it. They form what they call Clearness Committees who meet with a person on how to proceed with a decision or dilemma. </a:t>
            </a:r>
          </a:p>
        </p:txBody>
      </p:sp>
    </p:spTree>
    <p:extLst>
      <p:ext uri="{BB962C8B-B14F-4D97-AF65-F5344CB8AC3E}">
        <p14:creationId xmlns:p14="http://schemas.microsoft.com/office/powerpoint/2010/main" val="1811667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Other churches have concluded that consensus is a better format for making decisions.- Quakers, Uniting Church of Australia</a:t>
            </a:r>
          </a:p>
          <a:p>
            <a:pPr eaLnBrk="1" hangingPunct="1"/>
            <a:r>
              <a:rPr lang="en-US" altLang="en-US" dirty="0" smtClean="0">
                <a:latin typeface="Arial" panose="020B0604020202020204" pitchFamily="34" charset="0"/>
              </a:rPr>
              <a:t>The practice of holy conferencing is the manner in which we govern our life together</a:t>
            </a:r>
          </a:p>
          <a:p>
            <a:pPr eaLnBrk="1" hangingPunct="1"/>
            <a:r>
              <a:rPr lang="en-US" altLang="en-US" dirty="0" smtClean="0">
                <a:latin typeface="Arial" panose="020B0604020202020204" pitchFamily="34" charset="0"/>
              </a:rPr>
              <a:t>It can profoundly affect our church because it calls us to build</a:t>
            </a:r>
            <a:r>
              <a:rPr lang="en-US" altLang="en-US" baseline="0" dirty="0" smtClean="0">
                <a:latin typeface="Arial" panose="020B0604020202020204" pitchFamily="34" charset="0"/>
              </a:rPr>
              <a:t> one another</a:t>
            </a:r>
            <a:r>
              <a:rPr lang="en-US" altLang="en-US" dirty="0" smtClean="0">
                <a:latin typeface="Arial" panose="020B0604020202020204" pitchFamily="34" charset="0"/>
              </a:rPr>
              <a:t> up – not tear down others.</a:t>
            </a:r>
          </a:p>
          <a:p>
            <a:pPr eaLnBrk="1" hangingPunct="1"/>
            <a:r>
              <a:rPr lang="en-US" altLang="en-US" dirty="0" smtClean="0">
                <a:latin typeface="Arial" panose="020B0604020202020204" pitchFamily="34" charset="0"/>
              </a:rPr>
              <a:t>It emphasizes fellowship within the Body of Christ.</a:t>
            </a:r>
          </a:p>
          <a:p>
            <a:pPr eaLnBrk="1" hangingPunct="1"/>
            <a:r>
              <a:rPr lang="en-US" altLang="en-US" dirty="0" smtClean="0">
                <a:latin typeface="Arial" panose="020B0604020202020204" pitchFamily="34" charset="0"/>
              </a:rPr>
              <a:t>In Parliamentary procedure we employ motions and amendments and amendments of amendments; there is voting and a division of the house – it produces a win/lose situation. If the presider is not an expert with the procedures, mass confusion can result.</a:t>
            </a:r>
          </a:p>
          <a:p>
            <a:pPr eaLnBrk="1" hangingPunct="1"/>
            <a:r>
              <a:rPr lang="en-US" altLang="en-US" dirty="0" smtClean="0">
                <a:latin typeface="Arial" panose="020B0604020202020204" pitchFamily="34" charset="0"/>
              </a:rPr>
              <a:t>It is just as acceptable to attack and diminish another’s point of view as it is to promote and endorse your own ideas.</a:t>
            </a:r>
          </a:p>
          <a:p>
            <a:pPr eaLnBrk="1" hangingPunct="1"/>
            <a:r>
              <a:rPr lang="en-US" altLang="en-US" dirty="0" smtClean="0">
                <a:latin typeface="Arial" panose="020B0604020202020204" pitchFamily="34" charset="0"/>
              </a:rPr>
              <a:t>Voting can happen without a clear picture of the issue due to the adversarial environment.</a:t>
            </a:r>
          </a:p>
        </p:txBody>
      </p:sp>
    </p:spTree>
    <p:extLst>
      <p:ext uri="{BB962C8B-B14F-4D97-AF65-F5344CB8AC3E}">
        <p14:creationId xmlns:p14="http://schemas.microsoft.com/office/powerpoint/2010/main" val="2225663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a:t>
            </a:r>
            <a:r>
              <a:rPr lang="en-US" baseline="0" dirty="0" smtClean="0"/>
              <a:t> time to do an exercise in consensus. Divide into small groups of four to six persons and give them one of the situations listed here. Ask them to come to a consensus on a solution using the process in their participant’s book on page 41.</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57</a:t>
            </a:fld>
            <a:endParaRPr lang="en-US"/>
          </a:p>
        </p:txBody>
      </p:sp>
    </p:spTree>
    <p:extLst>
      <p:ext uri="{BB962C8B-B14F-4D97-AF65-F5344CB8AC3E}">
        <p14:creationId xmlns:p14="http://schemas.microsoft.com/office/powerpoint/2010/main" val="11185638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biblical reflection questions at the end of Session 2 (pg. 42) in the participant’s book using their assignment to observe leadership styles of leaders they have experienced.</a:t>
            </a:r>
          </a:p>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792188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Scripture:</a:t>
            </a:r>
            <a:r>
              <a:rPr lang="en-US" baseline="0" dirty="0" smtClean="0"/>
              <a:t> Matthew 25:35-37, 40</a:t>
            </a:r>
          </a:p>
          <a:p>
            <a:r>
              <a:rPr lang="en-US" baseline="0" dirty="0" smtClean="0"/>
              <a:t>Sing: “Make Me a Servant” (UMH #389)</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62</a:t>
            </a:fld>
            <a:endParaRPr lang="en-US"/>
          </a:p>
        </p:txBody>
      </p:sp>
    </p:spTree>
    <p:extLst>
      <p:ext uri="{BB962C8B-B14F-4D97-AF65-F5344CB8AC3E}">
        <p14:creationId xmlns:p14="http://schemas.microsoft.com/office/powerpoint/2010/main" val="1113734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63</a:t>
            </a:fld>
            <a:endParaRPr lang="en-US"/>
          </a:p>
        </p:txBody>
      </p:sp>
    </p:spTree>
    <p:extLst>
      <p:ext uri="{BB962C8B-B14F-4D97-AF65-F5344CB8AC3E}">
        <p14:creationId xmlns:p14="http://schemas.microsoft.com/office/powerpoint/2010/main" val="3770648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C13BD9E2-328B-47B8-869F-D068A618DDBF}" type="slidenum">
              <a:rPr lang="en-US" altLang="en-US" sz="1200"/>
              <a:pPr algn="r" eaLnBrk="1" hangingPunct="1"/>
              <a:t>69</a:t>
            </a:fld>
            <a:endParaRPr lang="en-US" altLang="en-US" sz="120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33" tIns="46216" rIns="92433" bIns="46216"/>
          <a:lstStyle/>
          <a:p>
            <a:pPr eaLnBrk="1" hangingPunct="1"/>
            <a:r>
              <a:rPr lang="en-US" altLang="en-US" dirty="0" smtClean="0">
                <a:latin typeface="Arial" panose="020B0604020202020204" pitchFamily="34" charset="0"/>
              </a:rPr>
              <a:t>Acts of compassion are those things we do to meet the needs of our neighbor who is anyone we encounter who is in need.</a:t>
            </a:r>
            <a:r>
              <a:rPr lang="en-US" altLang="en-US" baseline="0" dirty="0" smtClean="0">
                <a:latin typeface="Arial" panose="020B0604020202020204" pitchFamily="34" charset="0"/>
              </a:rPr>
              <a:t> </a:t>
            </a:r>
            <a:r>
              <a:rPr lang="en-US" altLang="en-US" dirty="0" smtClean="0">
                <a:latin typeface="Arial" panose="020B0604020202020204" pitchFamily="34" charset="0"/>
              </a:rPr>
              <a:t> Acts of justice are related because that is when we ask the questions, “Why” and “What?” Why is our neighbor suffering? What is the cause?</a:t>
            </a:r>
          </a:p>
          <a:p>
            <a:pPr eaLnBrk="1" hangingPunct="1"/>
            <a:r>
              <a:rPr lang="en-US" altLang="en-US" dirty="0" smtClean="0">
                <a:latin typeface="Arial" panose="020B0604020202020204" pitchFamily="34" charset="0"/>
              </a:rPr>
              <a:t>These are more than random acts of kindness; they are intentional acts that show Christ’s love to a hurting world!</a:t>
            </a:r>
          </a:p>
          <a:p>
            <a:pPr marL="0" indent="0" eaLnBrk="1" hangingPunct="1">
              <a:lnSpc>
                <a:spcPct val="80000"/>
              </a:lnSpc>
              <a:buFont typeface="Wingdings 2" panose="05020102010507070707" pitchFamily="18" charset="2"/>
              <a:buNone/>
            </a:pPr>
            <a:r>
              <a:rPr lang="en-US" altLang="en-US" sz="1200" dirty="0" smtClean="0"/>
              <a:t>Acts of compassion are anything one does to demonstrate God’s love by caring for creation and neighbor.</a:t>
            </a:r>
            <a:br>
              <a:rPr lang="en-US" altLang="en-US" sz="1200" dirty="0" smtClean="0"/>
            </a:br>
            <a:r>
              <a:rPr lang="en-US" altLang="en-US" sz="1200" dirty="0" smtClean="0"/>
              <a:t>Acts of compassion show our care for others by actually doing something.</a:t>
            </a:r>
          </a:p>
          <a:p>
            <a:pPr marL="0" indent="0" eaLnBrk="1" hangingPunct="1">
              <a:lnSpc>
                <a:spcPct val="80000"/>
              </a:lnSpc>
              <a:buFont typeface="Wingdings 2" panose="05020102010507070707" pitchFamily="18" charset="2"/>
              <a:buNone/>
            </a:pPr>
            <a:r>
              <a:rPr lang="en-US" altLang="en-US" sz="1200" dirty="0" smtClean="0"/>
              <a:t>Acts of justice are the public extension of our acts of compassion. To do justice is to love God</a:t>
            </a:r>
            <a:r>
              <a:rPr lang="en-US" altLang="en-US" sz="1200" baseline="0" dirty="0" smtClean="0"/>
              <a:t> and the world, esp</a:t>
            </a:r>
            <a:r>
              <a:rPr lang="en-US" altLang="en-US" sz="1200" dirty="0" smtClean="0"/>
              <a:t>ecially those who are poor, hungry, abused and vulnerable. To witness to Jesus Christ in the world through acts of justice is to serve those whom Christ came to serve. Another act of justice is to examine our own attitudes toward the poor, the prisoner, the victim. </a:t>
            </a:r>
          </a:p>
          <a:p>
            <a:pPr eaLnBrk="1" hangingPunct="1"/>
            <a:r>
              <a:rPr lang="en-US" altLang="en-US" dirty="0" smtClean="0">
                <a:latin typeface="Arial" panose="020B0604020202020204" pitchFamily="34" charset="0"/>
              </a:rPr>
              <a:t>List</a:t>
            </a:r>
            <a:r>
              <a:rPr lang="en-US" altLang="en-US" baseline="0" dirty="0" smtClean="0">
                <a:latin typeface="Arial" panose="020B0604020202020204" pitchFamily="34" charset="0"/>
              </a:rPr>
              <a:t> acts of compassion and justice that the class has performed. Discuss the differences between them.</a:t>
            </a:r>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014157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6E65730D-C4E2-4A37-B100-E57636FADA41}" type="slidenum">
              <a:rPr lang="en-US" altLang="en-US" sz="1200"/>
              <a:pPr algn="r" eaLnBrk="1" hangingPunct="1"/>
              <a:t>70</a:t>
            </a:fld>
            <a:endParaRPr lang="en-US" altLang="en-US" sz="120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Isaiah  made it plain</a:t>
            </a:r>
            <a:r>
              <a:rPr lang="en-US" altLang="en-US" baseline="0" dirty="0" smtClean="0">
                <a:latin typeface="Arial" panose="020B0604020202020204" pitchFamily="34" charset="0"/>
              </a:rPr>
              <a:t> --</a:t>
            </a:r>
            <a:r>
              <a:rPr lang="en-US" altLang="en-US" dirty="0" smtClean="0">
                <a:latin typeface="Arial" panose="020B0604020202020204" pitchFamily="34" charset="0"/>
              </a:rPr>
              <a:t> piety that ignores the needs of the poor would get nowhere with God.</a:t>
            </a:r>
          </a:p>
          <a:p>
            <a:pPr eaLnBrk="1" hangingPunct="1"/>
            <a:r>
              <a:rPr lang="en-US" altLang="en-US" dirty="0" smtClean="0">
                <a:latin typeface="Arial" panose="020B0604020202020204" pitchFamily="34" charset="0"/>
              </a:rPr>
              <a:t>You might be devout, fast and pray, wear sackcloth and cover yourself with ashes, but if you allow injustice and pursue your own selfish interests and disregard the needs of the disenfranchised – all of your outward faith will mean nothing. Jesus also questions who was a neighbor to the man who was attacked and left by the roadside in Luke 10: 29-37.</a:t>
            </a:r>
          </a:p>
          <a:p>
            <a:pPr eaLnBrk="1" hangingPunct="1"/>
            <a:r>
              <a:rPr lang="en-US" altLang="en-US" dirty="0" smtClean="0">
                <a:latin typeface="Arial" panose="020B0604020202020204" pitchFamily="34" charset="0"/>
              </a:rPr>
              <a:t>And in Matthew 25: 31-46, we find out what happens to those who ignore the needs of the hungry, thirsty, sick and imprisoned.</a:t>
            </a:r>
          </a:p>
        </p:txBody>
      </p:sp>
    </p:spTree>
    <p:extLst>
      <p:ext uri="{BB962C8B-B14F-4D97-AF65-F5344CB8AC3E}">
        <p14:creationId xmlns:p14="http://schemas.microsoft.com/office/powerpoint/2010/main" val="2834368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DD0B6A6C-911C-4031-98EB-2E23A6F9D640}" type="slidenum">
              <a:rPr lang="en-US" altLang="en-US" sz="1200"/>
              <a:pPr algn="r" eaLnBrk="1" hangingPunct="1"/>
              <a:t>14</a:t>
            </a:fld>
            <a:endParaRPr lang="en-US" altLang="en-US" sz="120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Read - Paragraph 126 of Book of Discipline  - “This means that all Christians are called to minister wherever Christ would have them serve and witness in deeds and words that heal and free." The ministry of the laity is an option for those who have heard God’s call, It is a frontline ministry because lay persons have direct access to the community and the real world thru their secular jobs and activities. </a:t>
            </a:r>
          </a:p>
          <a:p>
            <a:pPr eaLnBrk="1" hangingPunct="1"/>
            <a:r>
              <a:rPr lang="en-US" altLang="en-US" dirty="0" smtClean="0">
                <a:latin typeface="Arial" panose="020B0604020202020204" pitchFamily="34" charset="0"/>
              </a:rPr>
              <a:t>The call to ministry is both a privilege and an obligation. We are privileged to be in relationship with God and to be a part of Holy nation, a royal priesthood, one of God’s own people and to proclaim the mighty acts of God.</a:t>
            </a:r>
          </a:p>
          <a:p>
            <a:pPr eaLnBrk="1" hangingPunct="1"/>
            <a:r>
              <a:rPr lang="en-US" altLang="en-US" dirty="0" smtClean="0">
                <a:latin typeface="Arial" panose="020B0604020202020204" pitchFamily="34" charset="0"/>
              </a:rPr>
              <a:t>God’s call is also an obligation to respond by holy living and obedience to Christ. I John 2:6 says, whoever says I abide in him ought to walk just as he walked.</a:t>
            </a: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Read - Paragraph 127 of Book of Discipline  - The ministry of the laity is an option for those who have heard God’s call, It is a frontline ministry because lay persons have direct access to the community and the real world thru their secular jobs and activities. </a:t>
            </a:r>
          </a:p>
          <a:p>
            <a:pPr eaLnBrk="1" hangingPunct="1"/>
            <a:r>
              <a:rPr lang="en-US" altLang="en-US" dirty="0" smtClean="0">
                <a:latin typeface="Arial" panose="020B0604020202020204" pitchFamily="34" charset="0"/>
              </a:rPr>
              <a:t>The call to ministry is both a privilege and an obligation. We are privileged to be in relationship with God and to be a part of  Holy nation, a royal priesthood, one of God’s own people and to proclaim the mighty acts of God.</a:t>
            </a:r>
          </a:p>
          <a:p>
            <a:pPr eaLnBrk="1" hangingPunct="1"/>
            <a:r>
              <a:rPr lang="en-US" altLang="en-US" dirty="0" smtClean="0">
                <a:latin typeface="Arial" panose="020B0604020202020204" pitchFamily="34" charset="0"/>
              </a:rPr>
              <a:t>God’s call is also an obligation to respond by holy living and obedience to Christ. I John 2:6 says Whoever says I abide in him ought to walk just as he walked</a:t>
            </a: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9663859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Prayer is an action;</a:t>
            </a:r>
            <a:r>
              <a:rPr lang="en-US" baseline="0" dirty="0" smtClean="0"/>
              <a:t> it is doing something. Look to see where God is at work, and join God in that work. Even though we feel bad because we can’t always “do” something in the terms of accomplishing a task, sometimes praying is exactly what we need to be doing. Prayer is powerful as long as prayer is active, intercessory, caring, compassionate, and loving. </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72</a:t>
            </a:fld>
            <a:endParaRPr lang="en-US"/>
          </a:p>
        </p:txBody>
      </p:sp>
    </p:spTree>
    <p:extLst>
      <p:ext uri="{BB962C8B-B14F-4D97-AF65-F5344CB8AC3E}">
        <p14:creationId xmlns:p14="http://schemas.microsoft.com/office/powerpoint/2010/main" val="2963546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1996, General Conference added to the Social Principles</a:t>
            </a:r>
            <a:r>
              <a:rPr lang="en-US" baseline="0" dirty="0" smtClean="0"/>
              <a:t> a statement regarding restorative justice ministries that states, “In the love of Christ, who came to save those who are lost and vulnerable, we urge the creation of genuinely new systems for the care and support of the victims of crime and for rehabilitation that will restore, preserve, and nurture the humanity of the imprisoned.” -(Social Principles, 68.F)</a:t>
            </a:r>
          </a:p>
          <a:p>
            <a:r>
              <a:rPr lang="en-US" dirty="0" smtClean="0"/>
              <a:t>Kairos is an organization of ministries that addresses the spiritual needs of incarcerated men, women, and children, their families, and those who work in the prison environment</a:t>
            </a:r>
            <a:r>
              <a:rPr lang="en-US" baseline="0" dirty="0" smtClean="0"/>
              <a:t> in order to bring Christ’s love and forgiveness and to assist in the transition toward becoming productive citizens. Kairos came out of the </a:t>
            </a:r>
            <a:r>
              <a:rPr lang="en-US" baseline="0" dirty="0" err="1" smtClean="0"/>
              <a:t>Cursillo</a:t>
            </a:r>
            <a:r>
              <a:rPr lang="en-US" baseline="0" dirty="0" smtClean="0"/>
              <a:t> movement and the Walk to Emmaus.</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73</a:t>
            </a:fld>
            <a:endParaRPr lang="en-US"/>
          </a:p>
        </p:txBody>
      </p:sp>
    </p:spTree>
    <p:extLst>
      <p:ext uri="{BB962C8B-B14F-4D97-AF65-F5344CB8AC3E}">
        <p14:creationId xmlns:p14="http://schemas.microsoft.com/office/powerpoint/2010/main" val="46171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85DA09B-CC4A-4E59-BFE8-2E1022A3B10B}" type="slidenum">
              <a:rPr lang="en-US" altLang="en-US" sz="1200"/>
              <a:pPr algn="r" eaLnBrk="1" hangingPunct="1"/>
              <a:t>74</a:t>
            </a:fld>
            <a:endParaRPr lang="en-US" altLang="en-US" sz="120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33" tIns="46216" rIns="92433" bIns="46216"/>
          <a:lstStyle/>
          <a:p>
            <a:pPr eaLnBrk="1" hangingPunct="1"/>
            <a:r>
              <a:rPr lang="en-US" altLang="en-US" dirty="0" smtClean="0">
                <a:latin typeface="Arial" panose="020B0604020202020204" pitchFamily="34" charset="0"/>
              </a:rPr>
              <a:t>Stephen Ministry is the one-to-one lay caring ministry that takes place in congregations that use the Stephen Series system.</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Stephen Ministry congregations equip and empower lay caregivers—called Stephen Ministers—to provide high-quality, confidential, Christ-centered care to people who are hurting.</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Stephen Ministry began in 1975</a:t>
            </a:r>
            <a:r>
              <a:rPr lang="en-US" altLang="en-US" baseline="0" dirty="0" smtClean="0">
                <a:latin typeface="Arial" panose="020B0604020202020204" pitchFamily="34" charset="0"/>
              </a:rPr>
              <a:t> and </a:t>
            </a:r>
            <a:r>
              <a:rPr lang="en-US" altLang="en-US" dirty="0" smtClean="0">
                <a:latin typeface="Arial" panose="020B0604020202020204" pitchFamily="34" charset="0"/>
              </a:rPr>
              <a:t>is now in more than 12,000 congregations, and more than 600,000 people have trained as Stephen Ministers (laypeople who provide care to those who are hurting) in their congregations.</a:t>
            </a:r>
          </a:p>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4217233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DE368E7-038E-49FE-A373-4B070186C580}" type="slidenum">
              <a:rPr lang="en-US" altLang="en-US" sz="1200"/>
              <a:pPr algn="r" eaLnBrk="1" hangingPunct="1"/>
              <a:t>77</a:t>
            </a:fld>
            <a:endParaRPr lang="en-US" altLang="en-US" sz="120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bwMode="auto">
          <a:xfrm>
            <a:off x="930275" y="3268663"/>
            <a:ext cx="7437438"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List ways we can be good stewards of the earth and other gifts God has given.</a:t>
            </a:r>
          </a:p>
          <a:p>
            <a:pPr eaLnBrk="1" hangingPunct="1"/>
            <a:r>
              <a:rPr lang="en-US" altLang="en-US" dirty="0" smtClean="0">
                <a:latin typeface="Arial" panose="020B0604020202020204" pitchFamily="34" charset="0"/>
              </a:rPr>
              <a:t>Discuss making a commitment to practice care of creation. </a:t>
            </a:r>
          </a:p>
          <a:p>
            <a:pPr eaLnBrk="1" hangingPunct="1"/>
            <a:r>
              <a:rPr lang="en-US" altLang="en-US" dirty="0" smtClean="0">
                <a:latin typeface="Arial" panose="020B0604020202020204" pitchFamily="34" charset="0"/>
              </a:rPr>
              <a:t>What can we do in our wasteful culture to help improve our environment and the world’s natural resources?</a:t>
            </a:r>
          </a:p>
        </p:txBody>
      </p:sp>
    </p:spTree>
    <p:extLst>
      <p:ext uri="{BB962C8B-B14F-4D97-AF65-F5344CB8AC3E}">
        <p14:creationId xmlns:p14="http://schemas.microsoft.com/office/powerpoint/2010/main" val="35113612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biblical reflection questions at the end of Session 3 (pg. 52) in the participant’s book.</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1376749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be sung.</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79</a:t>
            </a:fld>
            <a:endParaRPr lang="en-US"/>
          </a:p>
        </p:txBody>
      </p:sp>
    </p:spTree>
    <p:extLst>
      <p:ext uri="{BB962C8B-B14F-4D97-AF65-F5344CB8AC3E}">
        <p14:creationId xmlns:p14="http://schemas.microsoft.com/office/powerpoint/2010/main" val="19715991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Scripture:</a:t>
            </a:r>
            <a:r>
              <a:rPr lang="en-US" baseline="0" dirty="0" smtClean="0"/>
              <a:t> Romans 10:14-15, 17</a:t>
            </a:r>
          </a:p>
          <a:p>
            <a:r>
              <a:rPr lang="en-US" baseline="0" dirty="0" smtClean="0"/>
              <a:t>Sing: “To God be the Glory,” verses 1 and 2 (UMH #98)</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81</a:t>
            </a:fld>
            <a:endParaRPr lang="en-US"/>
          </a:p>
        </p:txBody>
      </p:sp>
    </p:spTree>
    <p:extLst>
      <p:ext uri="{BB962C8B-B14F-4D97-AF65-F5344CB8AC3E}">
        <p14:creationId xmlns:p14="http://schemas.microsoft.com/office/powerpoint/2010/main" val="20660975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called to share the Good News:</a:t>
            </a:r>
          </a:p>
          <a:p>
            <a:r>
              <a:rPr lang="en-US" dirty="0" smtClean="0"/>
              <a:t>   - It is not standing on the street corner shouting Bible verses!</a:t>
            </a:r>
          </a:p>
          <a:p>
            <a:r>
              <a:rPr lang="en-US" dirty="0" smtClean="0"/>
              <a:t>   - It is sharing from your heart, your faith story with those with whom you have a relationship!</a:t>
            </a:r>
          </a:p>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86</a:t>
            </a:fld>
            <a:endParaRPr lang="en-US"/>
          </a:p>
        </p:txBody>
      </p:sp>
    </p:spTree>
    <p:extLst>
      <p:ext uri="{BB962C8B-B14F-4D97-AF65-F5344CB8AC3E}">
        <p14:creationId xmlns:p14="http://schemas.microsoft.com/office/powerpoint/2010/main" val="2789613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you work to ensure respect at meetings?</a:t>
            </a:r>
          </a:p>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87</a:t>
            </a:fld>
            <a:endParaRPr lang="en-US"/>
          </a:p>
        </p:txBody>
      </p:sp>
    </p:spTree>
    <p:extLst>
      <p:ext uri="{BB962C8B-B14F-4D97-AF65-F5344CB8AC3E}">
        <p14:creationId xmlns:p14="http://schemas.microsoft.com/office/powerpoint/2010/main" val="33556421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group break into groups of four to six and practice the process of mutual invitation.</a:t>
            </a:r>
            <a:r>
              <a:rPr lang="en-US" baseline="0" dirty="0" smtClean="0"/>
              <a:t> Refer to pages 60-61 in the participant’s book.</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88</a:t>
            </a:fld>
            <a:endParaRPr lang="en-US"/>
          </a:p>
        </p:txBody>
      </p:sp>
    </p:spTree>
    <p:extLst>
      <p:ext uri="{BB962C8B-B14F-4D97-AF65-F5344CB8AC3E}">
        <p14:creationId xmlns:p14="http://schemas.microsoft.com/office/powerpoint/2010/main" val="539305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your call and response to God – Use reflection questions from page 22 of the course book.</a:t>
            </a:r>
          </a:p>
          <a:p>
            <a:r>
              <a:rPr lang="en-US" dirty="0" smtClean="0"/>
              <a:t>1.  In what ways have you heard God’s call in your life?</a:t>
            </a:r>
            <a:br>
              <a:rPr lang="en-US" dirty="0" smtClean="0"/>
            </a:br>
            <a:endParaRPr lang="en-US" dirty="0" smtClean="0"/>
          </a:p>
          <a:p>
            <a:r>
              <a:rPr lang="en-US" dirty="0" smtClean="0"/>
              <a:t>2.  How have you responded to that call?</a:t>
            </a:r>
          </a:p>
          <a:p>
            <a:endParaRPr lang="en-US" dirty="0" smtClean="0"/>
          </a:p>
          <a:p>
            <a:r>
              <a:rPr lang="en-US" dirty="0" smtClean="0"/>
              <a:t>3.  What gifts do you sense that you have for the ministry of all Christians? </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15</a:t>
            </a:fld>
            <a:endParaRPr lang="en-US"/>
          </a:p>
        </p:txBody>
      </p:sp>
    </p:spTree>
    <p:extLst>
      <p:ext uri="{BB962C8B-B14F-4D97-AF65-F5344CB8AC3E}">
        <p14:creationId xmlns:p14="http://schemas.microsoft.com/office/powerpoint/2010/main" val="36502792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89</a:t>
            </a:fld>
            <a:endParaRPr lang="en-US"/>
          </a:p>
        </p:txBody>
      </p:sp>
    </p:spTree>
    <p:extLst>
      <p:ext uri="{BB962C8B-B14F-4D97-AF65-F5344CB8AC3E}">
        <p14:creationId xmlns:p14="http://schemas.microsoft.com/office/powerpoint/2010/main" val="8147566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90</a:t>
            </a:fld>
            <a:endParaRPr lang="en-US"/>
          </a:p>
        </p:txBody>
      </p:sp>
    </p:spTree>
    <p:extLst>
      <p:ext uri="{BB962C8B-B14F-4D97-AF65-F5344CB8AC3E}">
        <p14:creationId xmlns:p14="http://schemas.microsoft.com/office/powerpoint/2010/main" val="34232653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group</a:t>
            </a:r>
            <a:r>
              <a:rPr lang="en-US" baseline="0" dirty="0" smtClean="0"/>
              <a:t> discuss listening skills from pages 61-63 in the participant’s book. </a:t>
            </a:r>
          </a:p>
          <a:p>
            <a:r>
              <a:rPr lang="en-US" baseline="0" dirty="0" smtClean="0"/>
              <a:t>List on the flip chart what constitutes a “good” listener and a “poor” listener. Remind them</a:t>
            </a:r>
          </a:p>
          <a:p>
            <a:r>
              <a:rPr lang="en-US" baseline="0" dirty="0" smtClean="0"/>
              <a:t>that they will have the opportunity to practice the “good” listening skills as they listen to their partner’s faith story.</a:t>
            </a:r>
          </a:p>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91</a:t>
            </a:fld>
            <a:endParaRPr lang="en-US"/>
          </a:p>
        </p:txBody>
      </p:sp>
    </p:spTree>
    <p:extLst>
      <p:ext uri="{BB962C8B-B14F-4D97-AF65-F5344CB8AC3E}">
        <p14:creationId xmlns:p14="http://schemas.microsoft.com/office/powerpoint/2010/main" val="10953294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information about avoiding sarcasm and ethnic “humor” that rarely is humorous.</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92</a:t>
            </a:fld>
            <a:endParaRPr lang="en-US"/>
          </a:p>
        </p:txBody>
      </p:sp>
    </p:spTree>
    <p:extLst>
      <p:ext uri="{BB962C8B-B14F-4D97-AF65-F5344CB8AC3E}">
        <p14:creationId xmlns:p14="http://schemas.microsoft.com/office/powerpoint/2010/main" val="22425370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bwMode="auto">
          <a:xfrm>
            <a:off x="930275" y="3268663"/>
            <a:ext cx="7437438"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Have the group divide into pairs and share their faith stories with each other. </a:t>
            </a:r>
          </a:p>
          <a:p>
            <a:pPr eaLnBrk="1" hangingPunct="1"/>
            <a:r>
              <a:rPr lang="en-US" altLang="en-US" dirty="0" smtClean="0">
                <a:latin typeface="Arial" panose="020B0604020202020204" pitchFamily="34" charset="0"/>
              </a:rPr>
              <a:t>Have them evaluate the communication skills and listening skills of each other. </a:t>
            </a:r>
          </a:p>
          <a:p>
            <a:pPr eaLnBrk="1" hangingPunct="1"/>
            <a:r>
              <a:rPr lang="en-US" altLang="en-US" dirty="0" smtClean="0">
                <a:latin typeface="Arial" panose="020B0604020202020204" pitchFamily="34" charset="0"/>
              </a:rPr>
              <a:t>Each person has ten minutes to tell his or her story. </a:t>
            </a:r>
          </a:p>
          <a:p>
            <a:pPr eaLnBrk="1" hangingPunct="1"/>
            <a:r>
              <a:rPr lang="en-US" altLang="en-US" dirty="0" smtClean="0">
                <a:latin typeface="Arial" panose="020B0604020202020204" pitchFamily="34" charset="0"/>
              </a:rPr>
              <a:t>After everyone has shared, spend ten minutes evaluating both the speaker and the listener.</a:t>
            </a:r>
          </a:p>
          <a:p>
            <a:pPr eaLnBrk="1" hangingPunct="1"/>
            <a:r>
              <a:rPr lang="en-US" altLang="en-US" dirty="0" smtClean="0">
                <a:latin typeface="Arial" panose="020B0604020202020204" pitchFamily="34" charset="0"/>
              </a:rPr>
              <a:t>(See Evaluation Questions on page </a:t>
            </a:r>
            <a:r>
              <a:rPr lang="en-US" altLang="en-US" dirty="0" smtClean="0">
                <a:latin typeface="Arial" panose="020B0604020202020204" pitchFamily="34" charset="0"/>
              </a:rPr>
              <a:t>49</a:t>
            </a:r>
            <a:r>
              <a:rPr lang="en-US" altLang="en-US" baseline="0" dirty="0" smtClean="0">
                <a:latin typeface="Arial" panose="020B0604020202020204" pitchFamily="34" charset="0"/>
              </a:rPr>
              <a:t> and 51</a:t>
            </a:r>
            <a:r>
              <a:rPr lang="en-US" altLang="en-US" dirty="0" smtClean="0">
                <a:latin typeface="Arial" panose="020B0604020202020204" pitchFamily="34" charset="0"/>
              </a:rPr>
              <a:t> </a:t>
            </a:r>
            <a:r>
              <a:rPr lang="en-US" altLang="en-US" dirty="0" smtClean="0">
                <a:latin typeface="Arial" panose="020B0604020202020204" pitchFamily="34" charset="0"/>
              </a:rPr>
              <a:t>in the </a:t>
            </a:r>
            <a:r>
              <a:rPr lang="en-US" altLang="en-US" i="1" dirty="0" smtClean="0">
                <a:latin typeface="Arial" panose="020B0604020202020204" pitchFamily="34" charset="0"/>
              </a:rPr>
              <a:t>Basic Course Leader’s Guide </a:t>
            </a:r>
            <a:r>
              <a:rPr lang="en-US" altLang="en-US" dirty="0" smtClean="0">
                <a:latin typeface="Arial" panose="020B0604020202020204" pitchFamily="34" charset="0"/>
              </a:rPr>
              <a:t>appendix</a:t>
            </a:r>
            <a:r>
              <a:rPr lang="en-US" altLang="en-US" dirty="0" smtClean="0">
                <a:latin typeface="Arial" panose="020B0604020202020204" pitchFamily="34" charset="0"/>
              </a:rPr>
              <a:t>.)</a:t>
            </a:r>
          </a:p>
        </p:txBody>
      </p:sp>
    </p:spTree>
    <p:extLst>
      <p:ext uri="{BB962C8B-B14F-4D97-AF65-F5344CB8AC3E}">
        <p14:creationId xmlns:p14="http://schemas.microsoft.com/office/powerpoint/2010/main" val="3740709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bwMode="auto">
          <a:xfrm>
            <a:off x="930275" y="3268663"/>
            <a:ext cx="7437438"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Have the group observe quiet time to journal the answers to the questions in the biblical reflection on page 68 of the </a:t>
            </a:r>
            <a:r>
              <a:rPr lang="en-US" altLang="en-US" i="1" dirty="0" smtClean="0">
                <a:latin typeface="Arial" panose="020B0604020202020204" pitchFamily="34" charset="0"/>
              </a:rPr>
              <a:t>Basic Course Participant’s Book</a:t>
            </a:r>
            <a:r>
              <a:rPr lang="en-US" altLang="en-US" dirty="0" smtClean="0">
                <a:latin typeface="Arial" panose="020B0604020202020204" pitchFamily="34" charset="0"/>
              </a:rPr>
              <a:t>. </a:t>
            </a:r>
          </a:p>
          <a:p>
            <a:pPr eaLnBrk="1" hangingPunct="1"/>
            <a:r>
              <a:rPr lang="en-US" altLang="en-US" dirty="0" smtClean="0">
                <a:latin typeface="Arial" panose="020B0604020202020204" pitchFamily="34" charset="0"/>
              </a:rPr>
              <a:t>Ask them to list ways they can make a difference in their daily lives at work, home, school, </a:t>
            </a:r>
            <a:r>
              <a:rPr lang="en-US" altLang="en-US" smtClean="0">
                <a:latin typeface="Arial" panose="020B0604020202020204" pitchFamily="34" charset="0"/>
              </a:rPr>
              <a:t>or in the </a:t>
            </a:r>
            <a:r>
              <a:rPr lang="en-US" altLang="en-US" dirty="0" smtClean="0">
                <a:latin typeface="Arial" panose="020B0604020202020204" pitchFamily="34" charset="0"/>
              </a:rPr>
              <a:t>community.</a:t>
            </a:r>
          </a:p>
        </p:txBody>
      </p:sp>
    </p:spTree>
    <p:extLst>
      <p:ext uri="{BB962C8B-B14F-4D97-AF65-F5344CB8AC3E}">
        <p14:creationId xmlns:p14="http://schemas.microsoft.com/office/powerpoint/2010/main" val="3215085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be sung.</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100</a:t>
            </a:fld>
            <a:endParaRPr lang="en-US"/>
          </a:p>
        </p:txBody>
      </p:sp>
    </p:spTree>
    <p:extLst>
      <p:ext uri="{BB962C8B-B14F-4D97-AF65-F5344CB8AC3E}">
        <p14:creationId xmlns:p14="http://schemas.microsoft.com/office/powerpoint/2010/main" val="41409979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Scripture:</a:t>
            </a:r>
            <a:r>
              <a:rPr lang="en-US" baseline="0" dirty="0" smtClean="0"/>
              <a:t> Matthew 28:16-20</a:t>
            </a:r>
          </a:p>
          <a:p>
            <a:r>
              <a:rPr lang="en-US" baseline="0" dirty="0" smtClean="0"/>
              <a:t>Sing: “Lead Me, Lord” (UMH #473)</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102</a:t>
            </a:fld>
            <a:endParaRPr lang="en-US"/>
          </a:p>
        </p:txBody>
      </p:sp>
    </p:spTree>
    <p:extLst>
      <p:ext uri="{BB962C8B-B14F-4D97-AF65-F5344CB8AC3E}">
        <p14:creationId xmlns:p14="http://schemas.microsoft.com/office/powerpoint/2010/main" val="29806828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United Methodist Church has</a:t>
            </a:r>
            <a:r>
              <a:rPr lang="en-US" baseline="0" dirty="0" smtClean="0"/>
              <a:t> myriad of forms of ministry that equip and empower people. One additional path is that of the lay missioner, but through a new collaboration between the National Plan for Hispanic/Latino Ministries, the General Board of Higher Education and Ministry, and Discipleship Ministries, the lay missioner will be integrated into the Certified Lay Ministry program.</a:t>
            </a:r>
          </a:p>
          <a:p>
            <a:r>
              <a:rPr lang="en-US" baseline="0" dirty="0" smtClean="0"/>
              <a:t>All forms of ministry are of kingdom value! God has called us ALL to ministry. God may be calling you into ministry as a layperson, or may be calling you into ministry as a clergyperson. The important thing is that we respond to that call. The gifts assessment is one of those tools that can help us determine where our gifts fit best. </a:t>
            </a:r>
          </a:p>
          <a:p>
            <a:r>
              <a:rPr lang="en-US" baseline="0" dirty="0" smtClean="0"/>
              <a:t>Lay Servant Ministries is an excellent way to deepen our discipleship and to explore that call to ministry. </a:t>
            </a:r>
          </a:p>
          <a:p>
            <a:r>
              <a:rPr lang="en-US" baseline="0" dirty="0" smtClean="0"/>
              <a:t>As we learned earlier, the clergy have the responsibility to equip and empower the saints for ministry. We are the saints. One of the best lay leadership development tools The United Methodist Church has is Lay Servant Ministries. Through this inroad to ministry, laypersons learn and practice leadership through service in the local church and/or beyond has they participate in study, in caring for the congregation, in communicating and in leading through various means in the congregational ministry of the church in the community.</a:t>
            </a:r>
          </a:p>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109</a:t>
            </a:fld>
            <a:endParaRPr lang="en-US"/>
          </a:p>
        </p:txBody>
      </p:sp>
    </p:spTree>
    <p:extLst>
      <p:ext uri="{BB962C8B-B14F-4D97-AF65-F5344CB8AC3E}">
        <p14:creationId xmlns:p14="http://schemas.microsoft.com/office/powerpoint/2010/main" val="40818470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bwMode="auto">
          <a:xfrm>
            <a:off x="930275" y="3268663"/>
            <a:ext cx="7435850"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dirty="0" smtClean="0">
                <a:latin typeface="Times New Roman" panose="02020603050405020304" pitchFamily="18" charset="0"/>
              </a:rPr>
              <a:t>Lay Servants</a:t>
            </a:r>
            <a:r>
              <a:rPr lang="en-US" altLang="en-US" baseline="0" dirty="0" smtClean="0">
                <a:latin typeface="Times New Roman" panose="02020603050405020304" pitchFamily="18" charset="0"/>
              </a:rPr>
              <a:t> have many avenues of ministry in the local church.</a:t>
            </a:r>
          </a:p>
          <a:p>
            <a:pPr eaLnBrk="1" hangingPunct="1">
              <a:lnSpc>
                <a:spcPct val="80000"/>
              </a:lnSpc>
            </a:pPr>
            <a:r>
              <a:rPr lang="en-US" altLang="en-US" baseline="0" dirty="0" smtClean="0">
                <a:latin typeface="Times New Roman" panose="02020603050405020304" pitchFamily="18" charset="0"/>
              </a:rPr>
              <a:t>They serve</a:t>
            </a:r>
            <a:r>
              <a:rPr lang="en-US" altLang="en-US" dirty="0" smtClean="0">
                <a:latin typeface="Times New Roman" panose="02020603050405020304" pitchFamily="18" charset="0"/>
              </a:rPr>
              <a:t> in the local</a:t>
            </a:r>
            <a:r>
              <a:rPr lang="en-US" altLang="en-US" baseline="0" dirty="0" smtClean="0">
                <a:latin typeface="Times New Roman" panose="02020603050405020304" pitchFamily="18" charset="0"/>
              </a:rPr>
              <a:t> </a:t>
            </a:r>
            <a:r>
              <a:rPr lang="en-US" altLang="en-US" dirty="0" smtClean="0">
                <a:latin typeface="Times New Roman" panose="02020603050405020304" pitchFamily="18" charset="0"/>
              </a:rPr>
              <a:t>church by vital leadership, care-giving ministry and witness of the spoken word.</a:t>
            </a:r>
          </a:p>
          <a:p>
            <a:pPr eaLnBrk="1" hangingPunct="1">
              <a:lnSpc>
                <a:spcPct val="80000"/>
              </a:lnSpc>
            </a:pPr>
            <a:r>
              <a:rPr lang="en-US" altLang="en-US" dirty="0" smtClean="0">
                <a:latin typeface="Times New Roman" panose="02020603050405020304" pitchFamily="18" charset="0"/>
              </a:rPr>
              <a:t>They give leadership, assistance, and support to the mission and ministry of the church.</a:t>
            </a:r>
          </a:p>
          <a:p>
            <a:pPr eaLnBrk="1" hangingPunct="1">
              <a:lnSpc>
                <a:spcPct val="80000"/>
              </a:lnSpc>
            </a:pPr>
            <a:r>
              <a:rPr lang="en-US" altLang="en-US" dirty="0" smtClean="0">
                <a:latin typeface="Times New Roman" panose="02020603050405020304" pitchFamily="18" charset="0"/>
              </a:rPr>
              <a:t>They lead meetings for prayer, training study, and discussion as requested.</a:t>
            </a:r>
          </a:p>
          <a:p>
            <a:pPr eaLnBrk="1" hangingPunct="1">
              <a:lnSpc>
                <a:spcPct val="80000"/>
              </a:lnSpc>
            </a:pPr>
            <a:r>
              <a:rPr lang="en-US" altLang="en-US" dirty="0" smtClean="0">
                <a:latin typeface="Times New Roman" panose="02020603050405020304" pitchFamily="18" charset="0"/>
              </a:rPr>
              <a:t>They conduct or assist in services of worship and present sermons and addresses when requested.</a:t>
            </a:r>
          </a:p>
          <a:p>
            <a:pPr eaLnBrk="1" hangingPunct="1">
              <a:lnSpc>
                <a:spcPct val="80000"/>
              </a:lnSpc>
            </a:pPr>
            <a:r>
              <a:rPr lang="en-US" altLang="en-US" dirty="0" smtClean="0">
                <a:latin typeface="Times New Roman" panose="02020603050405020304" pitchFamily="18" charset="0"/>
              </a:rPr>
              <a:t>They assist in the distribution of the elements for Holy Communion.</a:t>
            </a:r>
          </a:p>
          <a:p>
            <a:pPr eaLnBrk="1" hangingPunct="1">
              <a:lnSpc>
                <a:spcPct val="80000"/>
              </a:lnSpc>
            </a:pPr>
            <a:r>
              <a:rPr lang="en-US" altLang="en-US" dirty="0" smtClean="0">
                <a:latin typeface="Times New Roman" panose="02020603050405020304" pitchFamily="18" charset="0"/>
              </a:rPr>
              <a:t>To become a certified lay servant as a professing member of The United Methodist Church, you just need to complete this BASIC course and an advanced course of your choosing. After</a:t>
            </a:r>
            <a:r>
              <a:rPr lang="en-US" altLang="en-US" baseline="0" dirty="0" smtClean="0">
                <a:latin typeface="Times New Roman" panose="02020603050405020304" pitchFamily="18" charset="0"/>
              </a:rPr>
              <a:t> you receive the approval of your pastor and church council or charge conference, the district committee on Lay Servant Ministries will review your qualifications and provide the certification. To become a lay speaker, you must first become a lay servant. The lay speaker track is for those who feel called specifically to pulpit supply ministry. There are further requirements for this track, which you can learn more about from your lay servant ministries district or conference leadership.</a:t>
            </a:r>
            <a:endParaRPr lang="en-US" altLang="en-US" dirty="0" smtClean="0">
              <a:latin typeface="Times New Roman" panose="02020603050405020304" pitchFamily="18" charset="0"/>
            </a:endParaRPr>
          </a:p>
          <a:p>
            <a:pPr eaLnBrk="1" hangingPunct="1">
              <a:lnSpc>
                <a:spcPct val="80000"/>
              </a:lnSpc>
            </a:pPr>
            <a:endParaRPr lang="en-US" altLang="en-US" dirty="0" smtClean="0">
              <a:latin typeface="Times New Roman" panose="02020603050405020304" pitchFamily="18" charset="0"/>
            </a:endParaRPr>
          </a:p>
          <a:p>
            <a:endParaRPr lang="en-US" altLang="en-US" dirty="0" smtClean="0">
              <a:latin typeface="Times New Roman" panose="02020603050405020304" pitchFamily="18" charset="0"/>
            </a:endParaRPr>
          </a:p>
        </p:txBody>
      </p:sp>
      <p:sp>
        <p:nvSpPr>
          <p:cNvPr id="234500" name="Slide Number Placeholder 3"/>
          <p:cNvSpPr>
            <a:spLocks noGrp="1"/>
          </p:cNvSpPr>
          <p:nvPr>
            <p:ph type="sldNum" sz="quarter" idx="4294967295"/>
          </p:nvPr>
        </p:nvSpPr>
        <p:spPr bwMode="auto">
          <a:xfrm>
            <a:off x="5265738" y="6535738"/>
            <a:ext cx="4029075" cy="34448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DC6CA06-465F-40E8-B53C-7752D1828B71}" type="slidenum">
              <a:rPr lang="en-US" altLang="en-US">
                <a:latin typeface="Times New Roman" panose="02020603050405020304" pitchFamily="18" charset="0"/>
              </a:rPr>
              <a:pPr/>
              <a:t>110</a:t>
            </a:fld>
            <a:endParaRPr lang="en-US" altLang="en-US">
              <a:latin typeface="Times New Roman" panose="02020603050405020304" pitchFamily="18" charset="0"/>
            </a:endParaRPr>
          </a:p>
        </p:txBody>
      </p:sp>
    </p:spTree>
    <p:extLst>
      <p:ext uri="{BB962C8B-B14F-4D97-AF65-F5344CB8AC3E}">
        <p14:creationId xmlns:p14="http://schemas.microsoft.com/office/powerpoint/2010/main" val="59657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D5EDC7E2-1038-4D41-B7F9-C7337C69E16D}" type="slidenum">
              <a:rPr lang="en-US" altLang="en-US" sz="1200"/>
              <a:pPr algn="r" eaLnBrk="1" hangingPunct="1"/>
              <a:t>16</a:t>
            </a:fld>
            <a:endParaRPr lang="en-US" altLang="en-US" sz="120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bwMode="auto">
          <a:xfrm>
            <a:off x="930275" y="3268663"/>
            <a:ext cx="7437438"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Gifts</a:t>
            </a:r>
            <a:r>
              <a:rPr lang="en-US" altLang="en-US" baseline="0" dirty="0" smtClean="0">
                <a:latin typeface="Arial" panose="020B0604020202020204" pitchFamily="34" charset="0"/>
              </a:rPr>
              <a:t> of grace.</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4073386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4294967295"/>
          </p:nvPr>
        </p:nvSpPr>
        <p:spPr bwMode="auto">
          <a:xfrm>
            <a:off x="5265738" y="6535738"/>
            <a:ext cx="4029075" cy="34448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859B016-F4BF-4763-B428-BF797D6D9C67}" type="slidenum">
              <a:rPr lang="en-US" altLang="en-US">
                <a:latin typeface="Times New Roman" panose="02020603050405020304" pitchFamily="18" charset="0"/>
              </a:rPr>
              <a:pPr/>
              <a:t>111</a:t>
            </a:fld>
            <a:endParaRPr lang="en-US" altLang="en-US">
              <a:latin typeface="Times New Roman" panose="02020603050405020304" pitchFamily="18" charset="0"/>
            </a:endParaRPr>
          </a:p>
        </p:txBody>
      </p:sp>
      <p:sp>
        <p:nvSpPr>
          <p:cNvPr id="233475" name="Rectangle 2"/>
          <p:cNvSpPr>
            <a:spLocks noGrp="1" noRot="1" noChangeAspect="1" noChangeArrowheads="1" noTextEdit="1"/>
          </p:cNvSpPr>
          <p:nvPr>
            <p:ph type="sldImg"/>
          </p:nvPr>
        </p:nvSpPr>
        <p:spPr>
          <a:solidFill>
            <a:srgbClr val="FFFFFF"/>
          </a:solidFill>
          <a:ln/>
        </p:spPr>
      </p:sp>
      <p:sp>
        <p:nvSpPr>
          <p:cNvPr id="233476" name="Rectangle 3"/>
          <p:cNvSpPr>
            <a:spLocks noGrp="1" noChangeArrowheads="1"/>
          </p:cNvSpPr>
          <p:nvPr>
            <p:ph type="body" idx="1"/>
          </p:nvPr>
        </p:nvSpPr>
        <p:spPr bwMode="auto">
          <a:xfrm>
            <a:off x="930275" y="3268663"/>
            <a:ext cx="7435850" cy="3097212"/>
          </a:xfrm>
          <a:prstGeom prst="rect">
            <a:avLst/>
          </a:prstGeom>
          <a:solidFill>
            <a:srgbClr val="FFFFFF"/>
          </a:solidFill>
          <a:ln>
            <a:solidFill>
              <a:srgbClr val="000000"/>
            </a:solidFill>
            <a:miter lim="800000"/>
            <a:headEnd/>
            <a:tailEnd/>
          </a:ln>
        </p:spPr>
        <p:txBody>
          <a:bodyPr/>
          <a:lstStyle/>
          <a:p>
            <a:pPr eaLnBrk="1" hangingPunct="1"/>
            <a:r>
              <a:rPr lang="en-US" altLang="en-US" dirty="0" smtClean="0">
                <a:latin typeface="Times New Roman" panose="02020603050405020304" pitchFamily="18" charset="0"/>
              </a:rPr>
              <a:t>Lay Servants are People who are;</a:t>
            </a:r>
          </a:p>
          <a:p>
            <a:pPr>
              <a:lnSpc>
                <a:spcPct val="80000"/>
              </a:lnSpc>
            </a:pPr>
            <a:r>
              <a:rPr lang="en-US" altLang="en-US" b="1" dirty="0" smtClean="0">
                <a:latin typeface="Arial" panose="020B0604020202020204" pitchFamily="34" charset="0"/>
              </a:rPr>
              <a:t>Ready and desirous to serve the church</a:t>
            </a:r>
          </a:p>
          <a:p>
            <a:pPr>
              <a:lnSpc>
                <a:spcPct val="80000"/>
              </a:lnSpc>
            </a:pPr>
            <a:r>
              <a:rPr lang="en-US" altLang="en-US" b="1" dirty="0" smtClean="0">
                <a:latin typeface="Arial" panose="020B0604020202020204" pitchFamily="34" charset="0"/>
              </a:rPr>
              <a:t>Well informed on and committed to the Scriptures and the doctrine, heritage, organization, and life of the U.M. Church</a:t>
            </a:r>
          </a:p>
          <a:p>
            <a:pPr>
              <a:lnSpc>
                <a:spcPct val="80000"/>
              </a:lnSpc>
            </a:pPr>
            <a:r>
              <a:rPr lang="en-US" altLang="en-US" b="1" dirty="0" smtClean="0">
                <a:latin typeface="Arial" panose="020B0604020202020204" pitchFamily="34" charset="0"/>
              </a:rPr>
              <a:t>Willing to receive specific training to develop skills in witnessing to the Christian faith through spoken communication, church and community leadership, and care-giving ministries</a:t>
            </a:r>
          </a:p>
        </p:txBody>
      </p:sp>
    </p:spTree>
    <p:extLst>
      <p:ext uri="{BB962C8B-B14F-4D97-AF65-F5344CB8AC3E}">
        <p14:creationId xmlns:p14="http://schemas.microsoft.com/office/powerpoint/2010/main" val="7730870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bwMode="auto">
          <a:xfrm>
            <a:off x="930275" y="3268663"/>
            <a:ext cx="7435850"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235524" name="Slide Number Placeholder 3"/>
          <p:cNvSpPr>
            <a:spLocks noGrp="1"/>
          </p:cNvSpPr>
          <p:nvPr>
            <p:ph type="sldNum" sz="quarter" idx="4294967295"/>
          </p:nvPr>
        </p:nvSpPr>
        <p:spPr bwMode="auto">
          <a:xfrm>
            <a:off x="5265738" y="6535738"/>
            <a:ext cx="4029075" cy="34448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D705B5-76C2-4CE3-9A51-BEE27D13654C}" type="slidenum">
              <a:rPr lang="en-US" altLang="en-US">
                <a:latin typeface="Times New Roman" panose="02020603050405020304" pitchFamily="18" charset="0"/>
              </a:rPr>
              <a:pPr/>
              <a:t>112</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986327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bwMode="auto">
          <a:xfrm>
            <a:off x="930275" y="3268663"/>
            <a:ext cx="7435850"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During GC 2012 – the original proposal for the name change was amended to include a role of a lay speaker who feels</a:t>
            </a:r>
            <a:r>
              <a:rPr lang="en-US" altLang="en-US" baseline="0" dirty="0" smtClean="0">
                <a:latin typeface="Arial" panose="020B0604020202020204" pitchFamily="34" charset="0"/>
              </a:rPr>
              <a:t> specifically called to pulpit supply and </a:t>
            </a:r>
            <a:r>
              <a:rPr lang="en-US" altLang="en-US" dirty="0" smtClean="0">
                <a:latin typeface="Arial" panose="020B0604020202020204" pitchFamily="34" charset="0"/>
              </a:rPr>
              <a:t>whose function is to preach in the absence of a pastor. While a pastor may invite anyone to preach, these persons are on record within the district as persons who are equipped for this specific purpose.</a:t>
            </a:r>
          </a:p>
          <a:p>
            <a:endParaRPr lang="en-US" altLang="en-US" dirty="0" smtClean="0">
              <a:latin typeface="Arial" panose="020B0604020202020204" pitchFamily="34" charset="0"/>
            </a:endParaRPr>
          </a:p>
          <a:p>
            <a:r>
              <a:rPr lang="en-US" altLang="en-US" dirty="0" smtClean="0">
                <a:latin typeface="Arial" panose="020B0604020202020204" pitchFamily="34" charset="0"/>
              </a:rPr>
              <a:t>Courses</a:t>
            </a:r>
            <a:r>
              <a:rPr lang="en-US" altLang="en-US" dirty="0" smtClean="0">
                <a:latin typeface="Arial" panose="020B0604020202020204" pitchFamily="34" charset="0"/>
              </a:rPr>
              <a:t>:</a:t>
            </a:r>
          </a:p>
          <a:p>
            <a:r>
              <a:rPr lang="en-US" altLang="en-US" u="sng" dirty="0" smtClean="0">
                <a:latin typeface="Arial" panose="020B0604020202020204" pitchFamily="34" charset="0"/>
              </a:rPr>
              <a:t>Discovering </a:t>
            </a:r>
            <a:r>
              <a:rPr lang="en-US" altLang="en-US" u="sng" dirty="0" smtClean="0">
                <a:latin typeface="Arial" panose="020B0604020202020204" pitchFamily="34" charset="0"/>
              </a:rPr>
              <a:t>Your Spiritual Gifts</a:t>
            </a:r>
          </a:p>
          <a:p>
            <a:r>
              <a:rPr lang="en-US" altLang="en-US" u="sng" dirty="0" smtClean="0">
                <a:latin typeface="Arial" panose="020B0604020202020204" pitchFamily="34" charset="0"/>
              </a:rPr>
              <a:t>Leading Prayer</a:t>
            </a:r>
          </a:p>
          <a:p>
            <a:r>
              <a:rPr lang="en-US" altLang="en-US" u="sng" dirty="0" smtClean="0">
                <a:latin typeface="Arial" panose="020B0604020202020204" pitchFamily="34" charset="0"/>
              </a:rPr>
              <a:t>Leading </a:t>
            </a:r>
            <a:r>
              <a:rPr lang="en-US" altLang="en-US" u="sng" dirty="0" smtClean="0">
                <a:latin typeface="Arial" panose="020B0604020202020204" pitchFamily="34" charset="0"/>
              </a:rPr>
              <a:t>Worship</a:t>
            </a:r>
          </a:p>
          <a:p>
            <a:r>
              <a:rPr lang="en-US" altLang="en-US" u="sng" dirty="0" smtClean="0">
                <a:latin typeface="Arial" panose="020B0604020202020204" pitchFamily="34" charset="0"/>
              </a:rPr>
              <a:t>United Methodist Heritage </a:t>
            </a:r>
            <a:r>
              <a:rPr lang="en-US" altLang="en-US" dirty="0" smtClean="0">
                <a:latin typeface="Arial" panose="020B0604020202020204" pitchFamily="34" charset="0"/>
              </a:rPr>
              <a:t>(Living Our UM Beliefs)</a:t>
            </a:r>
          </a:p>
          <a:p>
            <a:r>
              <a:rPr lang="en-US" altLang="en-US" u="sng" dirty="0" smtClean="0">
                <a:latin typeface="Arial" panose="020B0604020202020204" pitchFamily="34" charset="0"/>
              </a:rPr>
              <a:t>United Methodist Polity </a:t>
            </a:r>
            <a:r>
              <a:rPr lang="en-US" altLang="en-US" dirty="0" smtClean="0">
                <a:latin typeface="Arial" panose="020B0604020202020204" pitchFamily="34" charset="0"/>
              </a:rPr>
              <a:t>( Life Together in the United Methodist Connection</a:t>
            </a:r>
            <a:r>
              <a:rPr lang="en-US" altLang="en-US" dirty="0" smtClean="0">
                <a:latin typeface="Arial" panose="020B0604020202020204" pitchFamily="34" charset="0"/>
              </a:rPr>
              <a:t>)</a:t>
            </a:r>
          </a:p>
          <a:p>
            <a:r>
              <a:rPr lang="en-US" altLang="en-US" u="sng" dirty="0" smtClean="0">
                <a:latin typeface="Arial" panose="020B0604020202020204" pitchFamily="34" charset="0"/>
              </a:rPr>
              <a:t>Preaching</a:t>
            </a:r>
            <a:r>
              <a:rPr lang="en-US" altLang="en-US" dirty="0" smtClean="0">
                <a:latin typeface="Arial" panose="020B0604020202020204" pitchFamily="34" charset="0"/>
              </a:rPr>
              <a:t>			</a:t>
            </a:r>
          </a:p>
          <a:p>
            <a:endParaRPr lang="en-US" altLang="en-US" dirty="0" smtClean="0">
              <a:latin typeface="Arial" panose="020B0604020202020204" pitchFamily="34" charset="0"/>
            </a:endParaRPr>
          </a:p>
          <a:p>
            <a:r>
              <a:rPr lang="en-US" altLang="en-US" dirty="0" smtClean="0">
                <a:latin typeface="Arial" panose="020B0604020202020204" pitchFamily="34" charset="0"/>
              </a:rPr>
              <a:t>In addition, Lay speaker candidates are interviewed by the District</a:t>
            </a:r>
            <a:r>
              <a:rPr lang="en-US" altLang="en-US" baseline="0" dirty="0" smtClean="0">
                <a:latin typeface="Arial" panose="020B0604020202020204" pitchFamily="34" charset="0"/>
              </a:rPr>
              <a:t> Committee o</a:t>
            </a:r>
            <a:r>
              <a:rPr lang="en-US" altLang="en-US" dirty="0" smtClean="0">
                <a:latin typeface="Arial" panose="020B0604020202020204" pitchFamily="34" charset="0"/>
              </a:rPr>
              <a:t>n LSM and recommended to the annual conference LSM comm.</a:t>
            </a:r>
          </a:p>
          <a:p>
            <a:endParaRPr lang="en-US" altLang="en-US" dirty="0" smtClean="0">
              <a:latin typeface="Arial" panose="020B0604020202020204" pitchFamily="34" charset="0"/>
            </a:endParaRPr>
          </a:p>
        </p:txBody>
      </p:sp>
      <p:sp>
        <p:nvSpPr>
          <p:cNvPr id="236548" name="Slide Number Placeholder 3"/>
          <p:cNvSpPr>
            <a:spLocks noGrp="1"/>
          </p:cNvSpPr>
          <p:nvPr>
            <p:ph type="sldNum" sz="quarter" idx="4294967295"/>
          </p:nvPr>
        </p:nvSpPr>
        <p:spPr bwMode="auto">
          <a:xfrm>
            <a:off x="5265738" y="6535738"/>
            <a:ext cx="4029075" cy="34448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57D21F-BBDA-4B86-920D-B34E45A29831}" type="slidenum">
              <a:rPr lang="en-US" altLang="en-US"/>
              <a:pPr/>
              <a:t>113</a:t>
            </a:fld>
            <a:endParaRPr lang="en-US" altLang="en-US"/>
          </a:p>
        </p:txBody>
      </p:sp>
    </p:spTree>
    <p:extLst>
      <p:ext uri="{BB962C8B-B14F-4D97-AF65-F5344CB8AC3E}">
        <p14:creationId xmlns:p14="http://schemas.microsoft.com/office/powerpoint/2010/main" val="17709868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Certified Lay Ministers</a:t>
            </a:r>
            <a:r>
              <a:rPr lang="en-US" baseline="0" dirty="0" smtClean="0"/>
              <a:t> are called to preach the word, provide a care ministry to the congregation, assist in program leadership, and are a witness in the community for the growth, missional and connectional thrust of The United Methodist Church as a part of a ministry team under the supervision and support of a clergyperson. Certified Lay Ministers might be church administrators, lay missionaries/church planters, lay missioners, parish nurses, congregational care ministers, visitation ministers, or engaged in some other type of ministry -- much like class leaders of Wesley’s day or the tent-making ministry of Paul in the New Testament. CLMs complete a more strenuous track of study to further equip them for more in-depth ministry, are evaluated and recommended by the district committee on ministry for certification, and are assigned by the district superintendent. </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114</a:t>
            </a:fld>
            <a:endParaRPr lang="en-US"/>
          </a:p>
        </p:txBody>
      </p:sp>
    </p:spTree>
    <p:extLst>
      <p:ext uri="{BB962C8B-B14F-4D97-AF65-F5344CB8AC3E}">
        <p14:creationId xmlns:p14="http://schemas.microsoft.com/office/powerpoint/2010/main" val="24148831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called to participate</a:t>
            </a:r>
            <a:r>
              <a:rPr lang="en-US" baseline="0" dirty="0" smtClean="0"/>
              <a:t> in God’s mission to the world. These are some of the ways to become equipped for this mission. Practice the spiritual disciplines so that you are spiritually grounded. Improve your skills – re-assess your giftedness. Work in areas for which you have a passion. But most of all, spend time with God – listening for God’s will in all you do.</a:t>
            </a:r>
          </a:p>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115</a:t>
            </a:fld>
            <a:endParaRPr lang="en-US"/>
          </a:p>
        </p:txBody>
      </p:sp>
    </p:spTree>
    <p:extLst>
      <p:ext uri="{BB962C8B-B14F-4D97-AF65-F5344CB8AC3E}">
        <p14:creationId xmlns:p14="http://schemas.microsoft.com/office/powerpoint/2010/main" val="15226563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BFB1A60D-4DB4-482A-924D-88B287915F11}" type="slidenum">
              <a:rPr lang="en-US" altLang="en-US" sz="1200"/>
              <a:pPr algn="r" eaLnBrk="1" hangingPunct="1"/>
              <a:t>116</a:t>
            </a:fld>
            <a:endParaRPr lang="en-US" altLang="en-US" sz="120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bwMode="auto">
          <a:xfrm>
            <a:off x="930275" y="3268663"/>
            <a:ext cx="7437438"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We are called by</a:t>
            </a:r>
            <a:r>
              <a:rPr lang="en-US" altLang="en-US" baseline="0" dirty="0" smtClean="0">
                <a:latin typeface="Arial" panose="020B0604020202020204" pitchFamily="34" charset="0"/>
              </a:rPr>
              <a:t> God, and it is so important for us to continue studying and growing spiritually</a:t>
            </a:r>
            <a:r>
              <a:rPr lang="en-US" altLang="en-US" dirty="0" smtClean="0">
                <a:latin typeface="Arial" panose="020B0604020202020204" pitchFamily="34" charset="0"/>
              </a:rPr>
              <a:t> as disciples. None of us have arrived – we are going on to perfection.</a:t>
            </a:r>
          </a:p>
        </p:txBody>
      </p:sp>
    </p:spTree>
    <p:extLst>
      <p:ext uri="{BB962C8B-B14F-4D97-AF65-F5344CB8AC3E}">
        <p14:creationId xmlns:p14="http://schemas.microsoft.com/office/powerpoint/2010/main" val="3832796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are the body of Christ in the</a:t>
            </a:r>
            <a:r>
              <a:rPr lang="en-US" baseline="0" dirty="0" smtClean="0"/>
              <a:t> world, why aren’t we reaching out to the least and the lost? Why are we so inwardly focused on our church members and church buildings? God has called us! We have a wonderful opportunity to participate in  God’s mission to the world, and that goes beyond our church walls. Not only are we to practice hospitality inside the church building, but we are also to practice hospitality in the community as an outreach. How are we creating a sense of belonging among the least and the lost in the community outside our church walls? How can you or your congregation be the presence of Christ in the community outside the doors?</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117</a:t>
            </a:fld>
            <a:endParaRPr lang="en-US"/>
          </a:p>
        </p:txBody>
      </p:sp>
    </p:spTree>
    <p:extLst>
      <p:ext uri="{BB962C8B-B14F-4D97-AF65-F5344CB8AC3E}">
        <p14:creationId xmlns:p14="http://schemas.microsoft.com/office/powerpoint/2010/main" val="17227742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how looking at assets and positive experiences rather than focusing on a lack of resources or negative experiences could change the way we plan and evaluate ministries. </a:t>
            </a:r>
          </a:p>
          <a:p>
            <a:r>
              <a:rPr lang="en-US" dirty="0" smtClean="0"/>
              <a:t>How might the outlook regarding our opportunities change?</a:t>
            </a:r>
          </a:p>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118</a:t>
            </a:fld>
            <a:endParaRPr lang="en-US"/>
          </a:p>
        </p:txBody>
      </p:sp>
    </p:spTree>
    <p:extLst>
      <p:ext uri="{BB962C8B-B14F-4D97-AF65-F5344CB8AC3E}">
        <p14:creationId xmlns:p14="http://schemas.microsoft.com/office/powerpoint/2010/main" val="24846512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F07B5C5C-D83D-4E58-AC47-77A24749ECB4}" type="slidenum">
              <a:rPr lang="en-US" altLang="en-US" sz="1200"/>
              <a:pPr algn="r" eaLnBrk="1" hangingPunct="1"/>
              <a:t>119</a:t>
            </a:fld>
            <a:endParaRPr lang="en-US" altLang="en-US" sz="120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Discuss organizations in the communities that might become partners in mission and ministry. How could our mission and ministry expand if we join resources with other churches or</a:t>
            </a:r>
          </a:p>
          <a:p>
            <a:pPr eaLnBrk="1" hangingPunct="1"/>
            <a:r>
              <a:rPr lang="en-US" altLang="en-US" dirty="0" smtClean="0">
                <a:latin typeface="Arial" panose="020B0604020202020204" pitchFamily="34" charset="0"/>
              </a:rPr>
              <a:t>community organizations?</a:t>
            </a:r>
          </a:p>
          <a:p>
            <a:pPr eaLnBrk="1" hangingPunct="1"/>
            <a:r>
              <a:rPr lang="en-US" altLang="en-US" dirty="0" smtClean="0">
                <a:latin typeface="Arial" panose="020B0604020202020204" pitchFamily="34" charset="0"/>
              </a:rPr>
              <a:t>How can we work together to care for God’s people and promote the kingdom of God on earth?</a:t>
            </a:r>
          </a:p>
        </p:txBody>
      </p:sp>
    </p:spTree>
    <p:extLst>
      <p:ext uri="{BB962C8B-B14F-4D97-AF65-F5344CB8AC3E}">
        <p14:creationId xmlns:p14="http://schemas.microsoft.com/office/powerpoint/2010/main" val="211364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questions from the biblical reflection on page 78 </a:t>
            </a:r>
            <a:r>
              <a:rPr lang="en-US" dirty="0" smtClean="0"/>
              <a:t>of the </a:t>
            </a:r>
            <a:r>
              <a:rPr lang="en-US" i="1" dirty="0" smtClean="0"/>
              <a:t>Basic Course Participant’s Book</a:t>
            </a:r>
            <a:r>
              <a:rPr lang="en-US" dirty="0" smtClean="0"/>
              <a:t>.</a:t>
            </a:r>
          </a:p>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120</a:t>
            </a:fld>
            <a:endParaRPr lang="en-US"/>
          </a:p>
        </p:txBody>
      </p:sp>
    </p:spTree>
    <p:extLst>
      <p:ext uri="{BB962C8B-B14F-4D97-AF65-F5344CB8AC3E}">
        <p14:creationId xmlns:p14="http://schemas.microsoft.com/office/powerpoint/2010/main" val="4224457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anose="020B0604020202020204" pitchFamily="34" charset="0"/>
              </a:rPr>
              <a:t>Take a spiritual gifts assessment and discuss results.</a:t>
            </a:r>
          </a:p>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17</a:t>
            </a:fld>
            <a:endParaRPr lang="en-US"/>
          </a:p>
        </p:txBody>
      </p:sp>
    </p:spTree>
    <p:extLst>
      <p:ext uri="{BB962C8B-B14F-4D97-AF65-F5344CB8AC3E}">
        <p14:creationId xmlns:p14="http://schemas.microsoft.com/office/powerpoint/2010/main" val="19759240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bwMode="auto">
          <a:xfrm>
            <a:off x="930275" y="3268663"/>
            <a:ext cx="7437438"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Are you ready to dive into your ministry?</a:t>
            </a:r>
          </a:p>
        </p:txBody>
      </p:sp>
    </p:spTree>
    <p:extLst>
      <p:ext uri="{BB962C8B-B14F-4D97-AF65-F5344CB8AC3E}">
        <p14:creationId xmlns:p14="http://schemas.microsoft.com/office/powerpoint/2010/main" val="9337294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“Centering Prayer:</a:t>
            </a:r>
            <a:r>
              <a:rPr lang="en-US" baseline="0" dirty="0" smtClean="0"/>
              <a:t> </a:t>
            </a:r>
          </a:p>
          <a:p>
            <a:r>
              <a:rPr lang="en-US" baseline="0" dirty="0" smtClean="0"/>
              <a:t>“Like the sun that is far away and yet close at hand to warm us, so God’s spirit is ever present around us. Come, Creator, into our lives. We live and move and have our very being in you. Open now the windows of our souls. Amen. (from </a:t>
            </a:r>
            <a:r>
              <a:rPr lang="en-US" i="1" baseline="0" dirty="0" smtClean="0"/>
              <a:t>1987 United Methodist Clergywomen’s Consultation Resource Book,</a:t>
            </a:r>
            <a:r>
              <a:rPr lang="en-US" baseline="0" dirty="0" smtClean="0"/>
              <a:t> 61)</a:t>
            </a:r>
          </a:p>
          <a:p>
            <a:r>
              <a:rPr lang="en-US" baseline="0" dirty="0" smtClean="0"/>
              <a:t>Sing: “Here I Am, Lord” (UMH #593)</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122</a:t>
            </a:fld>
            <a:endParaRPr lang="en-US"/>
          </a:p>
        </p:txBody>
      </p:sp>
    </p:spTree>
    <p:extLst>
      <p:ext uri="{BB962C8B-B14F-4D97-AF65-F5344CB8AC3E}">
        <p14:creationId xmlns:p14="http://schemas.microsoft.com/office/powerpoint/2010/main" val="33403830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123</a:t>
            </a:fld>
            <a:endParaRPr lang="en-US"/>
          </a:p>
        </p:txBody>
      </p:sp>
    </p:spTree>
    <p:extLst>
      <p:ext uri="{BB962C8B-B14F-4D97-AF65-F5344CB8AC3E}">
        <p14:creationId xmlns:p14="http://schemas.microsoft.com/office/powerpoint/2010/main" val="35448575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a:t>
            </a:r>
            <a:r>
              <a:rPr lang="en-US" baseline="0" dirty="0" smtClean="0"/>
              <a:t> signs of peace. </a:t>
            </a:r>
          </a:p>
          <a:p>
            <a:r>
              <a:rPr lang="en-US" baseline="0" dirty="0" smtClean="0"/>
              <a:t>Close with this blessing:</a:t>
            </a:r>
          </a:p>
          <a:p>
            <a:r>
              <a:rPr lang="en-US" baseline="0" dirty="0" smtClean="0"/>
              <a:t>“God be in your head, and in your understanding.</a:t>
            </a:r>
          </a:p>
          <a:p>
            <a:r>
              <a:rPr lang="en-US" baseline="0" dirty="0" smtClean="0"/>
              <a:t>God be in your eyes, and in your looking.</a:t>
            </a:r>
          </a:p>
          <a:p>
            <a:r>
              <a:rPr lang="en-US" baseline="0" dirty="0" smtClean="0"/>
              <a:t>God be in your mouth, and in your speaking.</a:t>
            </a:r>
          </a:p>
          <a:p>
            <a:r>
              <a:rPr lang="en-US" baseline="0" dirty="0" smtClean="0"/>
              <a:t>God be in your heart, and in your thinking.</a:t>
            </a:r>
          </a:p>
          <a:p>
            <a:r>
              <a:rPr lang="en-US" baseline="0" dirty="0" smtClean="0"/>
              <a:t>God be at your end, and at your departing. </a:t>
            </a:r>
            <a:r>
              <a:rPr lang="en-US" baseline="0" smtClean="0"/>
              <a:t>Amen</a:t>
            </a:r>
            <a:r>
              <a:rPr lang="en-US" baseline="0" smtClean="0"/>
              <a:t>.”</a:t>
            </a:r>
            <a:endParaRPr lang="en-US" baseline="0" dirty="0" smtClean="0"/>
          </a:p>
          <a:p>
            <a:r>
              <a:rPr lang="en-US" baseline="0" dirty="0" smtClean="0"/>
              <a:t>(</a:t>
            </a:r>
            <a:r>
              <a:rPr lang="en-US" baseline="0" dirty="0" err="1" smtClean="0"/>
              <a:t>Sarum</a:t>
            </a:r>
            <a:r>
              <a:rPr lang="en-US" baseline="0" dirty="0" smtClean="0"/>
              <a:t> Liturgy, England, 13</a:t>
            </a:r>
            <a:r>
              <a:rPr lang="en-US" baseline="30000" dirty="0" smtClean="0"/>
              <a:t>th</a:t>
            </a:r>
            <a:r>
              <a:rPr lang="en-US" baseline="0" dirty="0" smtClean="0"/>
              <a:t> CENT&gt;,ALT., </a:t>
            </a:r>
            <a:r>
              <a:rPr lang="en-US" i="1" baseline="0" dirty="0" smtClean="0"/>
              <a:t>The United Methodist Book of Worship</a:t>
            </a:r>
            <a:r>
              <a:rPr lang="en-US" baseline="0" dirty="0" smtClean="0"/>
              <a:t>, 566)</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124</a:t>
            </a:fld>
            <a:endParaRPr lang="en-US"/>
          </a:p>
        </p:txBody>
      </p:sp>
    </p:spTree>
    <p:extLst>
      <p:ext uri="{BB962C8B-B14F-4D97-AF65-F5344CB8AC3E}">
        <p14:creationId xmlns:p14="http://schemas.microsoft.com/office/powerpoint/2010/main" val="27282273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318A53BA-6F10-43A6-97A6-3300DC13BA9E}" type="slidenum">
              <a:rPr lang="en-US" altLang="en-US" sz="1200"/>
              <a:pPr algn="r" eaLnBrk="1" hangingPunct="1"/>
              <a:t>126</a:t>
            </a:fld>
            <a:endParaRPr lang="en-US" altLang="en-US" sz="120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bwMode="auto">
          <a:xfrm>
            <a:off x="1239838" y="3268663"/>
            <a:ext cx="6816725"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056800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txBox="1">
            <a:spLocks noGrp="1" noChangeArrowheads="1"/>
          </p:cNvSpPr>
          <p:nvPr/>
        </p:nvSpPr>
        <p:spPr bwMode="auto">
          <a:xfrm>
            <a:off x="5264150" y="6535738"/>
            <a:ext cx="4030663" cy="34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D5EDC7E2-1038-4D41-B7F9-C7337C69E16D}" type="slidenum">
              <a:rPr lang="en-US" altLang="en-US" sz="1200"/>
              <a:pPr algn="r" eaLnBrk="1" hangingPunct="1"/>
              <a:t>20</a:t>
            </a:fld>
            <a:endParaRPr lang="en-US" altLang="en-US" sz="120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bwMode="auto">
          <a:xfrm>
            <a:off x="930275" y="3268663"/>
            <a:ext cx="7437438" cy="30972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009977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to be the church in the world…both clergy and laity. We represent the Kingdom of God in everything we do, in everything we say, and in every place we are at all times. Our ministry is a life ministry that cannot and must not be compartmentalized into a Sunday worship service. God is calling each one of us to be in mission and ministry through the proclamation of the gospel in both word and deed to bring the world back into right relationship with God—redemption.</a:t>
            </a:r>
            <a:endParaRPr lang="en-US" dirty="0"/>
          </a:p>
        </p:txBody>
      </p:sp>
      <p:sp>
        <p:nvSpPr>
          <p:cNvPr id="4" name="Slide Number Placeholder 3"/>
          <p:cNvSpPr>
            <a:spLocks noGrp="1"/>
          </p:cNvSpPr>
          <p:nvPr>
            <p:ph type="sldNum" sz="quarter" idx="10"/>
          </p:nvPr>
        </p:nvSpPr>
        <p:spPr/>
        <p:txBody>
          <a:bodyPr/>
          <a:lstStyle/>
          <a:p>
            <a:fld id="{6F4756FB-9230-4D97-B981-DD05D25F39BC}" type="slidenum">
              <a:rPr lang="en-US" smtClean="0"/>
              <a:t>21</a:t>
            </a:fld>
            <a:endParaRPr lang="en-US"/>
          </a:p>
        </p:txBody>
      </p:sp>
    </p:spTree>
    <p:extLst>
      <p:ext uri="{BB962C8B-B14F-4D97-AF65-F5344CB8AC3E}">
        <p14:creationId xmlns:p14="http://schemas.microsoft.com/office/powerpoint/2010/main" val="474881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51"/>
            <a:ext cx="7543800" cy="1945481"/>
          </a:xfrm>
        </p:spPr>
        <p:txBody>
          <a:bodyPr anchor="b"/>
          <a:lstStyle>
            <a:lvl1pPr>
              <a:defRPr sz="6600">
                <a:ln>
                  <a:noFill/>
                </a:ln>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429000"/>
            <a:ext cx="6461760" cy="8001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descr="EXTERNAL_AU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5061" y="4250722"/>
            <a:ext cx="2839979" cy="82606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7856152" y="1188720"/>
            <a:ext cx="1828799" cy="365760"/>
          </a:xfrm>
          <a:prstGeom prst="rect">
            <a:avLst/>
          </a:prstGeom>
        </p:spPr>
        <p:txBody>
          <a:bodyPr/>
          <a:lstStyle/>
          <a:p>
            <a:fld id="{619308E6-75C0-7648-9FB9-25879590A945}" type="datetimeFigureOut">
              <a:rPr lang="en-US" smtClean="0"/>
              <a:t>9/1/2015</a:t>
            </a:fld>
            <a:endParaRPr lang="en-US"/>
          </a:p>
        </p:txBody>
      </p:sp>
      <p:sp>
        <p:nvSpPr>
          <p:cNvPr id="5" name="Footer Placeholder 4"/>
          <p:cNvSpPr>
            <a:spLocks noGrp="1"/>
          </p:cNvSpPr>
          <p:nvPr>
            <p:ph type="ftr" sz="quarter" idx="11"/>
          </p:nvPr>
        </p:nvSpPr>
        <p:spPr>
          <a:xfrm rot="16200000">
            <a:off x="7882821" y="2990850"/>
            <a:ext cx="1775461"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749985" y="4161188"/>
            <a:ext cx="548640" cy="297180"/>
          </a:xfrm>
          <a:prstGeom prst="bracketPair">
            <a:avLst>
              <a:gd name="adj" fmla="val 17949"/>
            </a:avLst>
          </a:prstGeom>
        </p:spPr>
        <p:txBody>
          <a:bodyPr/>
          <a:lstStyle/>
          <a:p>
            <a:fld id="{F8A6BA74-ECC9-D24D-B7CD-3DDF45F4558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752600" cy="4388644"/>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52600" y="628650"/>
            <a:ext cx="6705600" cy="85725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828800" y="1485900"/>
            <a:ext cx="3238500" cy="3028950"/>
          </a:xfrm>
        </p:spPr>
        <p:txBody>
          <a:bodyPr rtlCol="0">
            <a:normAutofit/>
          </a:bodyPr>
          <a:lstStyle/>
          <a:p>
            <a:pPr lvl="0"/>
            <a:endParaRPr lang="en-US" noProof="0" smtClean="0"/>
          </a:p>
        </p:txBody>
      </p:sp>
      <p:sp>
        <p:nvSpPr>
          <p:cNvPr id="4" name="Text Placeholder 3"/>
          <p:cNvSpPr>
            <a:spLocks noGrp="1"/>
          </p:cNvSpPr>
          <p:nvPr>
            <p:ph type="body" sz="half" idx="2"/>
          </p:nvPr>
        </p:nvSpPr>
        <p:spPr>
          <a:xfrm>
            <a:off x="5219700" y="1485900"/>
            <a:ext cx="3238500" cy="3028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xfrm>
            <a:off x="6437313" y="4463654"/>
            <a:ext cx="2133600" cy="273844"/>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1"/>
          </p:nvPr>
        </p:nvSpPr>
        <p:spPr>
          <a:xfrm>
            <a:off x="573088" y="4463654"/>
            <a:ext cx="608012" cy="273844"/>
          </a:xfrm>
          <a:prstGeom prst="rect">
            <a:avLst/>
          </a:prstGeom>
        </p:spPr>
        <p:txBody>
          <a:bodyPr/>
          <a:lstStyle>
            <a:lvl1pPr>
              <a:defRPr/>
            </a:lvl1pPr>
          </a:lstStyle>
          <a:p>
            <a:fld id="{7AA7E6C2-93B2-4DB5-8C36-767B79D729D1}" type="slidenum">
              <a:rPr lang="en-US" altLang="en-US"/>
              <a:pPr/>
              <a:t>‹#›</a:t>
            </a:fld>
            <a:endParaRPr lang="en-US" altLang="en-US"/>
          </a:p>
        </p:txBody>
      </p:sp>
    </p:spTree>
    <p:extLst>
      <p:ext uri="{BB962C8B-B14F-4D97-AF65-F5344CB8AC3E}">
        <p14:creationId xmlns:p14="http://schemas.microsoft.com/office/powerpoint/2010/main" val="1201669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114800"/>
            <a:ext cx="7659687" cy="8763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4" y="2889647"/>
            <a:ext cx="6135687" cy="122515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3657600" cy="47982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151335"/>
            <a:ext cx="3657600" cy="47982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7772400" cy="44577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800" y="4572000"/>
            <a:ext cx="7772401" cy="4572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304800" y="285750"/>
            <a:ext cx="7772400" cy="37071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4121458"/>
            <a:ext cx="7772400" cy="445970"/>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4572000"/>
            <a:ext cx="7772400" cy="45948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a:xfrm rot="16200000">
            <a:off x="7856152" y="1188720"/>
            <a:ext cx="1828799" cy="365760"/>
          </a:xfrm>
          <a:prstGeom prst="rect">
            <a:avLst/>
          </a:prstGeom>
        </p:spPr>
        <p:txBody>
          <a:bodyPr/>
          <a:lstStyle/>
          <a:p>
            <a:fld id="{619308E6-75C0-7648-9FB9-25879590A945}" type="datetimeFigureOut">
              <a:rPr lang="en-US" smtClean="0"/>
              <a:t>9/1/2015</a:t>
            </a:fld>
            <a:endParaRPr lang="en-US"/>
          </a:p>
        </p:txBody>
      </p:sp>
      <p:sp>
        <p:nvSpPr>
          <p:cNvPr id="9" name="Slide Number Placeholder 8"/>
          <p:cNvSpPr>
            <a:spLocks noGrp="1"/>
          </p:cNvSpPr>
          <p:nvPr>
            <p:ph type="sldNum" sz="quarter" idx="11"/>
          </p:nvPr>
        </p:nvSpPr>
        <p:spPr>
          <a:xfrm>
            <a:off x="8749985" y="4161188"/>
            <a:ext cx="548640" cy="297180"/>
          </a:xfrm>
          <a:prstGeom prst="bracketPair">
            <a:avLst>
              <a:gd name="adj" fmla="val 17949"/>
            </a:avLst>
          </a:prstGeom>
        </p:spPr>
        <p:txBody>
          <a:bodyPr/>
          <a:lstStyle/>
          <a:p>
            <a:fld id="{F8A6BA74-ECC9-D24D-B7CD-3DDF45F45580}" type="slidenum">
              <a:rPr lang="en-US" smtClean="0"/>
              <a:t>‹#›</a:t>
            </a:fld>
            <a:endParaRPr lang="en-US"/>
          </a:p>
        </p:txBody>
      </p:sp>
      <p:sp>
        <p:nvSpPr>
          <p:cNvPr id="10" name="Footer Placeholder 9"/>
          <p:cNvSpPr>
            <a:spLocks noGrp="1"/>
          </p:cNvSpPr>
          <p:nvPr>
            <p:ph type="ftr" sz="quarter" idx="12"/>
          </p:nvPr>
        </p:nvSpPr>
        <p:spPr>
          <a:xfrm rot="16200000">
            <a:off x="7882821" y="2990850"/>
            <a:ext cx="1775461" cy="365760"/>
          </a:xfrm>
          <a:prstGeom prst="rect">
            <a:avLst/>
          </a:prstGeo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620000" cy="85725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7620000" cy="36004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676397" y="0"/>
            <a:ext cx="685800" cy="51435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676397" y="4061461"/>
            <a:ext cx="685800" cy="514350"/>
          </a:xfrm>
          <a:prstGeom prst="rect">
            <a:avLst/>
          </a:prstGeom>
          <a:solidFill>
            <a:srgbClr val="ABA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EXTERNAL_AUD_black.png"/>
          <p:cNvPicPr>
            <a:picLocks noChangeAspect="1"/>
          </p:cNvPicPr>
          <p:nvPr userDrawn="1"/>
        </p:nvPicPr>
        <p:blipFill rotWithShape="1">
          <a:blip r:embed="rId14">
            <a:alphaModFix amt="30000"/>
            <a:extLst>
              <a:ext uri="{28A0092B-C50C-407E-A947-70E740481C1C}">
                <a14:useLocalDpi xmlns:a14="http://schemas.microsoft.com/office/drawing/2010/main" val="0"/>
              </a:ext>
            </a:extLst>
          </a:blip>
          <a:srcRect l="17705" t="33220" r="5165" b="38114"/>
          <a:stretch/>
        </p:blipFill>
        <p:spPr>
          <a:xfrm rot="5400000">
            <a:off x="7335342" y="2045138"/>
            <a:ext cx="3319517" cy="359105"/>
          </a:xfrm>
          <a:prstGeom prst="rect">
            <a:avLst/>
          </a:prstGeom>
        </p:spPr>
      </p:pic>
      <p:pic>
        <p:nvPicPr>
          <p:cNvPr id="10" name="Picture 9" descr="CROSS_AND_FLAME_color_CS6.eps"/>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680432" y="3906348"/>
            <a:ext cx="608785" cy="832945"/>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spcBef>
          <a:spcPct val="0"/>
        </a:spcBef>
        <a:buNone/>
        <a:defRPr sz="4600" kern="1200" cap="none" spc="-100" baseline="0">
          <a:ln>
            <a:noFill/>
          </a:ln>
          <a:solidFill>
            <a:srgbClr val="C00000"/>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hyperlink" Target="http://www.umcdiscipleship.org/"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97712" y="3531903"/>
            <a:ext cx="4687747" cy="1263268"/>
          </a:xfrm>
        </p:spPr>
        <p:txBody>
          <a:bodyPr rtlCol="0">
            <a:normAutofit/>
          </a:bodyPr>
          <a:lstStyle/>
          <a:p>
            <a:pPr eaLnBrk="1" fontAlgn="auto" hangingPunct="1">
              <a:buFont typeface="Wingdings 2" charset="2"/>
              <a:buChar char=""/>
              <a:defRPr/>
            </a:pPr>
            <a:endParaRPr lang="en-US" dirty="0" smtClean="0"/>
          </a:p>
          <a:p>
            <a:pPr marL="0" indent="0">
              <a:buNone/>
              <a:defRPr/>
            </a:pPr>
            <a:r>
              <a:rPr lang="en-US" sz="4400" b="1" dirty="0" smtClean="0"/>
              <a:t>THE BASIC COURSE</a:t>
            </a:r>
            <a:endParaRPr lang="en-US" sz="4400" b="1" dirty="0"/>
          </a:p>
          <a:p>
            <a:pPr eaLnBrk="1" fontAlgn="auto" hangingPunct="1">
              <a:buFont typeface="Wingdings 2" charset="2"/>
              <a:buChar char=""/>
              <a:defRPr/>
            </a:pPr>
            <a:endParaRPr lang="en-US" b="1" dirty="0"/>
          </a:p>
        </p:txBody>
      </p:sp>
      <p:sp>
        <p:nvSpPr>
          <p:cNvPr id="2" name="Title 1"/>
          <p:cNvSpPr>
            <a:spLocks noGrp="1"/>
          </p:cNvSpPr>
          <p:nvPr>
            <p:ph type="title"/>
          </p:nvPr>
        </p:nvSpPr>
        <p:spPr>
          <a:xfrm>
            <a:off x="3171463" y="1392578"/>
            <a:ext cx="5078393" cy="857250"/>
          </a:xfrm>
        </p:spPr>
        <p:txBody>
          <a:bodyPr/>
          <a:lstStyle/>
          <a:p>
            <a:r>
              <a:rPr lang="en-US" sz="6600" b="1" dirty="0" smtClean="0">
                <a:effectLst>
                  <a:outerShdw blurRad="38100" dist="38100" dir="2700000" algn="tl">
                    <a:srgbClr val="000000">
                      <a:alpha val="43137"/>
                    </a:srgbClr>
                  </a:outerShdw>
                </a:effectLst>
                <a:latin typeface="+mn-lt"/>
              </a:rPr>
              <a:t>Introduction to Lay Servant Ministries</a:t>
            </a:r>
            <a:endParaRPr lang="en-US" sz="6600" b="1" dirty="0">
              <a:effectLst>
                <a:outerShdw blurRad="38100" dist="38100" dir="2700000" algn="tl">
                  <a:srgbClr val="000000">
                    <a:alpha val="43137"/>
                  </a:srgbClr>
                </a:outerShdw>
              </a:effectLst>
              <a:latin typeface="+mn-lt"/>
            </a:endParaRPr>
          </a:p>
        </p:txBody>
      </p:sp>
      <p:pic>
        <p:nvPicPr>
          <p:cNvPr id="5" name="Online Image Placeholder 4"/>
          <p:cNvPicPr>
            <a:picLocks noGrp="1" noChangeAspect="1"/>
          </p:cNvPicPr>
          <p:nvPr>
            <p:ph type="clipArt" sz="half" idx="1"/>
          </p:nvPr>
        </p:nvPicPr>
        <p:blipFill>
          <a:blip r:embed="rId2">
            <a:extLst>
              <a:ext uri="{28A0092B-C50C-407E-A947-70E740481C1C}">
                <a14:useLocalDpi xmlns:a14="http://schemas.microsoft.com/office/drawing/2010/main" val="0"/>
              </a:ext>
            </a:extLst>
          </a:blip>
          <a:stretch>
            <a:fillRect/>
          </a:stretch>
        </p:blipFill>
        <p:spPr>
          <a:xfrm>
            <a:off x="497712" y="590309"/>
            <a:ext cx="2555246" cy="2485752"/>
          </a:xfrm>
        </p:spPr>
      </p:pic>
    </p:spTree>
    <p:extLst>
      <p:ext uri="{BB962C8B-B14F-4D97-AF65-F5344CB8AC3E}">
        <p14:creationId xmlns:p14="http://schemas.microsoft.com/office/powerpoint/2010/main" val="40747878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mn-lt"/>
              </a:rPr>
              <a:t>(The Call to Ministry)</a:t>
            </a:r>
            <a:endParaRPr lang="en-US" sz="3200" dirty="0">
              <a:latin typeface="+mn-lt"/>
            </a:endParaRPr>
          </a:p>
        </p:txBody>
      </p:sp>
      <p:sp>
        <p:nvSpPr>
          <p:cNvPr id="3" name="Content Placeholder 2"/>
          <p:cNvSpPr>
            <a:spLocks noGrp="1"/>
          </p:cNvSpPr>
          <p:nvPr>
            <p:ph idx="1"/>
          </p:nvPr>
        </p:nvSpPr>
        <p:spPr/>
        <p:txBody>
          <a:bodyPr>
            <a:normAutofit lnSpcReduction="10000"/>
          </a:bodyPr>
          <a:lstStyle/>
          <a:p>
            <a:pPr marL="114300" indent="0">
              <a:buNone/>
            </a:pPr>
            <a:r>
              <a:rPr lang="en-US" altLang="en-US" sz="2800" dirty="0"/>
              <a:t>Participation in disciplined groups such as covenant discipleship groups or class meetings is an expected part of personal mission involvement.  Each member is called upon to be a witness for Christ in the world, a light and leaven in society and a reconciler in a culture of conflict.  Each member is to identify with the agony and suffering of the world and to radiate and exemplify the Christ of hope.  </a:t>
            </a:r>
          </a:p>
          <a:p>
            <a:endParaRPr lang="en-US" dirty="0"/>
          </a:p>
        </p:txBody>
      </p:sp>
    </p:spTree>
    <p:extLst>
      <p:ext uri="{BB962C8B-B14F-4D97-AF65-F5344CB8AC3E}">
        <p14:creationId xmlns:p14="http://schemas.microsoft.com/office/powerpoint/2010/main" val="41090634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altLang="en-US" dirty="0" smtClean="0">
                <a:effectLst>
                  <a:outerShdw blurRad="38100" dist="38100" dir="2700000" algn="tl">
                    <a:srgbClr val="000000">
                      <a:alpha val="43137"/>
                    </a:srgbClr>
                  </a:outerShdw>
                </a:effectLst>
                <a:latin typeface="+mn-lt"/>
                <a:cs typeface="Trebuchet MS" panose="020B0603020202020204" pitchFamily="34" charset="0"/>
              </a:rPr>
              <a:t>Closing Prayer</a:t>
            </a:r>
          </a:p>
        </p:txBody>
      </p:sp>
      <p:sp>
        <p:nvSpPr>
          <p:cNvPr id="83971" name="Rectangle 3"/>
          <p:cNvSpPr>
            <a:spLocks noGrp="1" noChangeArrowheads="1"/>
          </p:cNvSpPr>
          <p:nvPr>
            <p:ph idx="1"/>
          </p:nvPr>
        </p:nvSpPr>
        <p:spPr>
          <a:xfrm>
            <a:off x="202557" y="1491478"/>
            <a:ext cx="6279266" cy="2582811"/>
          </a:xfrm>
        </p:spPr>
        <p:txBody>
          <a:bodyPr>
            <a:normAutofit/>
          </a:bodyPr>
          <a:lstStyle/>
          <a:p>
            <a:pPr>
              <a:lnSpc>
                <a:spcPct val="90000"/>
              </a:lnSpc>
              <a:buNone/>
            </a:pPr>
            <a:r>
              <a:rPr lang="en-US" altLang="en-US" sz="2800" dirty="0" smtClean="0"/>
              <a:t>	</a:t>
            </a:r>
            <a:r>
              <a:rPr lang="en-US" altLang="en-US" sz="3000" dirty="0" smtClean="0"/>
              <a:t>Take </a:t>
            </a:r>
            <a:r>
              <a:rPr lang="en-US" altLang="en-US" sz="3000" dirty="0"/>
              <a:t>my life! Lord, put me to doing your work and </a:t>
            </a:r>
            <a:r>
              <a:rPr lang="en-US" altLang="en-US" sz="3000" dirty="0" smtClean="0"/>
              <a:t>your will </a:t>
            </a:r>
            <a:r>
              <a:rPr lang="en-US" altLang="en-US" sz="3000" dirty="0"/>
              <a:t>in the world so that the lost and hungry souls </a:t>
            </a:r>
            <a:r>
              <a:rPr lang="en-US" altLang="en-US" sz="3000" dirty="0" smtClean="0"/>
              <a:t>may be </a:t>
            </a:r>
            <a:r>
              <a:rPr lang="en-US" altLang="en-US" sz="3000" dirty="0"/>
              <a:t>attracted to your love and mercy and be drawn </a:t>
            </a:r>
            <a:r>
              <a:rPr lang="en-US" altLang="en-US" sz="3000" dirty="0" smtClean="0"/>
              <a:t>into the </a:t>
            </a:r>
            <a:r>
              <a:rPr lang="en-US" altLang="en-US" sz="3000" dirty="0"/>
              <a:t>embrace of your love. </a:t>
            </a:r>
            <a:r>
              <a:rPr lang="en-US" altLang="en-US" sz="3000" dirty="0" smtClean="0"/>
              <a:t> Amen. </a:t>
            </a:r>
          </a:p>
          <a:p>
            <a:pPr eaLnBrk="1" hangingPunct="1">
              <a:lnSpc>
                <a:spcPct val="90000"/>
              </a:lnSpc>
              <a:buFontTx/>
              <a:buNone/>
            </a:pPr>
            <a:endParaRPr lang="en-US" altLang="en-US" b="1" dirty="0" smtClean="0"/>
          </a:p>
        </p:txBody>
      </p:sp>
      <p:pic>
        <p:nvPicPr>
          <p:cNvPr id="2" name="Picture 1"/>
          <p:cNvPicPr>
            <a:picLocks noChangeAspect="1"/>
          </p:cNvPicPr>
          <p:nvPr/>
        </p:nvPicPr>
        <p:blipFill>
          <a:blip r:embed="rId3"/>
          <a:stretch>
            <a:fillRect/>
          </a:stretch>
        </p:blipFill>
        <p:spPr>
          <a:xfrm>
            <a:off x="6843119" y="336722"/>
            <a:ext cx="1499746" cy="2328874"/>
          </a:xfrm>
          <a:prstGeom prst="rect">
            <a:avLst/>
          </a:prstGeom>
        </p:spPr>
      </p:pic>
      <p:sp>
        <p:nvSpPr>
          <p:cNvPr id="5" name="TextBox 4"/>
          <p:cNvSpPr txBox="1"/>
          <p:nvPr/>
        </p:nvSpPr>
        <p:spPr>
          <a:xfrm>
            <a:off x="457200" y="4492945"/>
            <a:ext cx="8058874" cy="523220"/>
          </a:xfrm>
          <a:prstGeom prst="rect">
            <a:avLst/>
          </a:prstGeom>
          <a:noFill/>
        </p:spPr>
        <p:txBody>
          <a:bodyPr wrap="square" rtlCol="0">
            <a:spAutoFit/>
          </a:bodyPr>
          <a:lstStyle/>
          <a:p>
            <a:r>
              <a:rPr lang="en-US" sz="1400" dirty="0" smtClean="0"/>
              <a:t>(Rueben Job and Norman </a:t>
            </a:r>
            <a:r>
              <a:rPr lang="en-US" sz="1400" dirty="0" err="1"/>
              <a:t>Shawchuck</a:t>
            </a:r>
            <a:r>
              <a:rPr lang="en-US" sz="1400" dirty="0"/>
              <a:t>, </a:t>
            </a:r>
            <a:r>
              <a:rPr lang="en-US" sz="1400" i="1" dirty="0"/>
              <a:t>A Guide to Prayer for All </a:t>
            </a:r>
            <a:r>
              <a:rPr lang="en-US" sz="1400" i="1" dirty="0" smtClean="0"/>
              <a:t>Who Seek </a:t>
            </a:r>
            <a:r>
              <a:rPr lang="en-US" sz="1400" i="1" dirty="0"/>
              <a:t>God </a:t>
            </a:r>
            <a:r>
              <a:rPr lang="en-US" sz="1400" dirty="0"/>
              <a:t>[Nashville: Upper </a:t>
            </a:r>
            <a:r>
              <a:rPr lang="en-US" sz="1400" dirty="0" smtClean="0"/>
              <a:t>Room </a:t>
            </a:r>
            <a:r>
              <a:rPr lang="en-US" sz="1400" dirty="0"/>
              <a:t>Books, 2003</a:t>
            </a:r>
            <a:r>
              <a:rPr lang="en-US" sz="1400" dirty="0" smtClean="0"/>
              <a:t>], 407.)</a:t>
            </a:r>
            <a:endParaRPr lang="en-US" sz="1400" dirty="0">
              <a:solidFill>
                <a:srgbClr val="2F2B20"/>
              </a:solidFill>
            </a:endParaRPr>
          </a:p>
        </p:txBody>
      </p:sp>
    </p:spTree>
    <p:extLst>
      <p:ext uri="{BB962C8B-B14F-4D97-AF65-F5344CB8AC3E}">
        <p14:creationId xmlns:p14="http://schemas.microsoft.com/office/powerpoint/2010/main" val="3241766755"/>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669439" cy="5143500"/>
          </a:xfrm>
          <a:prstGeom prst="rect">
            <a:avLst/>
          </a:prstGeom>
        </p:spPr>
      </p:pic>
      <p:sp>
        <p:nvSpPr>
          <p:cNvPr id="35842" name="Text Placeholder 2"/>
          <p:cNvSpPr>
            <a:spLocks noGrp="1"/>
          </p:cNvSpPr>
          <p:nvPr>
            <p:ph type="body" sz="half" idx="2"/>
          </p:nvPr>
        </p:nvSpPr>
        <p:spPr>
          <a:xfrm>
            <a:off x="4366380" y="3157257"/>
            <a:ext cx="4303058" cy="2154665"/>
          </a:xfrm>
        </p:spPr>
        <p:txBody>
          <a:bodyPr>
            <a:normAutofit fontScale="92500"/>
          </a:bodyPr>
          <a:lstStyle/>
          <a:p>
            <a:pPr algn="ctr" eaLnBrk="1" hangingPunct="1">
              <a:defRPr/>
            </a:pPr>
            <a:r>
              <a:rPr lang="en-US" sz="3000" dirty="0">
                <a:effectLst>
                  <a:outerShdw blurRad="38100" dist="38100" dir="2700000" algn="tl">
                    <a:srgbClr val="000000">
                      <a:alpha val="43137"/>
                    </a:srgbClr>
                  </a:outerShdw>
                </a:effectLst>
              </a:rPr>
              <a:t>LAY SERVANTS SERVE</a:t>
            </a:r>
          </a:p>
          <a:p>
            <a:pPr algn="ctr" eaLnBrk="1" hangingPunct="1">
              <a:defRPr/>
            </a:pPr>
            <a:r>
              <a:rPr lang="en-US" sz="3000" dirty="0" smtClean="0">
                <a:effectLst>
                  <a:outerShdw blurRad="38100" dist="38100" dir="2700000" algn="tl">
                    <a:srgbClr val="000000">
                      <a:alpha val="43137"/>
                    </a:srgbClr>
                  </a:outerShdw>
                </a:effectLst>
              </a:rPr>
              <a:t>BY GOING</a:t>
            </a:r>
            <a:endParaRPr lang="en-US" sz="3000" dirty="0">
              <a:effectLst>
                <a:outerShdw blurRad="38100" dist="38100" dir="2700000" algn="tl">
                  <a:srgbClr val="000000">
                    <a:alpha val="43137"/>
                  </a:srgbClr>
                </a:outerShdw>
              </a:effectLst>
            </a:endParaRPr>
          </a:p>
          <a:p>
            <a:pPr algn="ctr" eaLnBrk="1" hangingPunct="1">
              <a:defRPr/>
            </a:pPr>
            <a:r>
              <a:rPr lang="en-US" sz="4500" b="1" dirty="0" smtClean="0">
                <a:effectLst>
                  <a:outerShdw blurRad="38100" dist="38100" dir="2700000" algn="tl">
                    <a:srgbClr val="000000">
                      <a:alpha val="43137"/>
                    </a:srgbClr>
                  </a:outerShdw>
                </a:effectLst>
              </a:rPr>
              <a:t>INTO THE WORLD</a:t>
            </a:r>
            <a:endParaRPr lang="en-US" sz="45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6552309" y="0"/>
            <a:ext cx="2117129" cy="2060294"/>
          </a:xfrm>
          <a:prstGeom prst="rect">
            <a:avLst/>
          </a:prstGeom>
        </p:spPr>
      </p:pic>
    </p:spTree>
    <p:extLst>
      <p:ext uri="{BB962C8B-B14F-4D97-AF65-F5344CB8AC3E}">
        <p14:creationId xmlns:p14="http://schemas.microsoft.com/office/powerpoint/2010/main" val="93566533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720" y="2129449"/>
            <a:ext cx="3848582" cy="857250"/>
          </a:xfrm>
        </p:spPr>
        <p:txBody>
          <a:bodyPr/>
          <a:lstStyle/>
          <a:p>
            <a:r>
              <a:rPr lang="en-US" sz="7200" b="1" dirty="0" smtClean="0">
                <a:effectLst>
                  <a:outerShdw blurRad="38100" dist="38100" dir="2700000" algn="tl">
                    <a:srgbClr val="000000">
                      <a:alpha val="43137"/>
                    </a:srgbClr>
                  </a:outerShdw>
                </a:effectLst>
                <a:latin typeface="+mn-lt"/>
              </a:rPr>
              <a:t>WORSHIP</a:t>
            </a:r>
            <a:endParaRPr lang="en-US" sz="7200" b="1" dirty="0">
              <a:effectLst>
                <a:outerShdw blurRad="38100" dist="38100" dir="2700000" algn="tl">
                  <a:srgbClr val="000000">
                    <a:alpha val="43137"/>
                  </a:srgbClr>
                </a:outerShdw>
              </a:effectLst>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194" y="0"/>
            <a:ext cx="3842796" cy="5116148"/>
          </a:xfrm>
        </p:spPr>
      </p:pic>
    </p:spTree>
    <p:extLst>
      <p:ext uri="{BB962C8B-B14F-4D97-AF65-F5344CB8AC3E}">
        <p14:creationId xmlns:p14="http://schemas.microsoft.com/office/powerpoint/2010/main" val="18481594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84"/>
            <a:ext cx="7620000" cy="857250"/>
          </a:xfrm>
        </p:spPr>
        <p:txBody>
          <a:bodyPr/>
          <a:lstStyle/>
          <a:p>
            <a:pPr algn="ctr"/>
            <a:r>
              <a:rPr lang="en-US" sz="3600" b="1" dirty="0" smtClean="0">
                <a:effectLst>
                  <a:outerShdw blurRad="38100" dist="38100" dir="2700000" algn="tl">
                    <a:srgbClr val="000000">
                      <a:alpha val="43137"/>
                    </a:srgbClr>
                  </a:outerShdw>
                </a:effectLst>
                <a:latin typeface="+mn-lt"/>
              </a:rPr>
              <a:t>God’s Ways Are Not Our Ways</a:t>
            </a:r>
            <a:endParaRPr lang="en-US" sz="3600" b="1"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302871" y="756696"/>
            <a:ext cx="7928658" cy="4236333"/>
          </a:xfrm>
        </p:spPr>
        <p:txBody>
          <a:bodyPr>
            <a:normAutofit/>
          </a:bodyPr>
          <a:lstStyle/>
          <a:p>
            <a:pPr marL="114300" indent="0" algn="ctr">
              <a:buNone/>
            </a:pPr>
            <a:r>
              <a:rPr lang="en-US" sz="2400" dirty="0"/>
              <a:t>We desire pleasure and freedom from pain. </a:t>
            </a:r>
            <a:endParaRPr lang="en-US" sz="2400" dirty="0" smtClean="0"/>
          </a:p>
          <a:p>
            <a:pPr marL="114300" indent="0" algn="ctr">
              <a:buNone/>
            </a:pPr>
            <a:r>
              <a:rPr lang="en-US" sz="2400" dirty="0" smtClean="0"/>
              <a:t>God </a:t>
            </a:r>
            <a:r>
              <a:rPr lang="en-US" sz="2400" dirty="0"/>
              <a:t>invites us to growth and maturity.  </a:t>
            </a:r>
            <a:endParaRPr lang="en-US" sz="2400" dirty="0" smtClean="0"/>
          </a:p>
          <a:p>
            <a:pPr marL="114300" indent="0" algn="ctr">
              <a:buNone/>
            </a:pPr>
            <a:r>
              <a:rPr lang="en-US" sz="2400" dirty="0" smtClean="0"/>
              <a:t>We </a:t>
            </a:r>
            <a:r>
              <a:rPr lang="en-US" sz="2400" dirty="0"/>
              <a:t>seek escape from difficulty.</a:t>
            </a:r>
          </a:p>
          <a:p>
            <a:pPr marL="114300" indent="0" algn="ctr">
              <a:buNone/>
            </a:pPr>
            <a:r>
              <a:rPr lang="en-US" sz="2400" dirty="0"/>
              <a:t>God encourages us to engage the world’s brokenness.</a:t>
            </a:r>
          </a:p>
          <a:p>
            <a:pPr marL="114300" indent="0" algn="ctr">
              <a:buNone/>
            </a:pPr>
            <a:r>
              <a:rPr lang="en-US" sz="2400" dirty="0"/>
              <a:t>We want quick answers to our questions.</a:t>
            </a:r>
          </a:p>
          <a:p>
            <a:pPr marL="114300" indent="0" algn="ctr">
              <a:buNone/>
            </a:pPr>
            <a:r>
              <a:rPr lang="en-US" sz="2400" dirty="0"/>
              <a:t>God asks us to “Be still and know that I am God.” </a:t>
            </a:r>
            <a:endParaRPr lang="en-US" sz="2400" dirty="0" smtClean="0"/>
          </a:p>
          <a:p>
            <a:pPr marL="114300" indent="0" algn="ctr">
              <a:buNone/>
            </a:pPr>
            <a:r>
              <a:rPr lang="en-US" sz="2400" dirty="0" smtClean="0"/>
              <a:t>We </a:t>
            </a:r>
            <a:r>
              <a:rPr lang="en-US" sz="2400" dirty="0"/>
              <a:t>demand solutions to our problems.</a:t>
            </a:r>
          </a:p>
          <a:p>
            <a:pPr marL="114300" indent="0" algn="ctr">
              <a:buNone/>
            </a:pPr>
            <a:r>
              <a:rPr lang="en-US" sz="2400" dirty="0"/>
              <a:t>God teaches life-long learning amid inconvenience, conflict, and pain.</a:t>
            </a:r>
          </a:p>
          <a:p>
            <a:pPr marL="114300" indent="0">
              <a:buNone/>
            </a:pPr>
            <a:endParaRPr lang="en-US" dirty="0"/>
          </a:p>
        </p:txBody>
      </p:sp>
      <p:sp>
        <p:nvSpPr>
          <p:cNvPr id="4" name="TextBox 3"/>
          <p:cNvSpPr txBox="1"/>
          <p:nvPr/>
        </p:nvSpPr>
        <p:spPr>
          <a:xfrm>
            <a:off x="81024" y="4700641"/>
            <a:ext cx="8437944" cy="584775"/>
          </a:xfrm>
          <a:prstGeom prst="rect">
            <a:avLst/>
          </a:prstGeom>
          <a:noFill/>
        </p:spPr>
        <p:txBody>
          <a:bodyPr wrap="square" rtlCol="0">
            <a:spAutoFit/>
          </a:bodyPr>
          <a:lstStyle/>
          <a:p>
            <a:r>
              <a:rPr lang="en-US" sz="1400" dirty="0" smtClean="0"/>
              <a:t>(Pete </a:t>
            </a:r>
            <a:r>
              <a:rPr lang="en-US" sz="1400" dirty="0"/>
              <a:t>Hammond, </a:t>
            </a:r>
            <a:r>
              <a:rPr lang="en-US" sz="1400" i="1" dirty="0"/>
              <a:t>Lessons, Prayers &amp; Scriptures on the </a:t>
            </a:r>
            <a:r>
              <a:rPr lang="en-US" sz="1400" i="1" dirty="0" smtClean="0"/>
              <a:t>Faith Journey</a:t>
            </a:r>
            <a:r>
              <a:rPr lang="en-US" sz="1400" dirty="0" smtClean="0"/>
              <a:t>, </a:t>
            </a:r>
            <a:r>
              <a:rPr lang="en-US" sz="1400" dirty="0"/>
              <a:t>Intervarsity/USA Marketplace,  p 93.)</a:t>
            </a:r>
          </a:p>
          <a:p>
            <a:r>
              <a:rPr lang="en-US" dirty="0"/>
              <a:t> </a:t>
            </a:r>
          </a:p>
        </p:txBody>
      </p:sp>
    </p:spTree>
    <p:extLst>
      <p:ext uri="{BB962C8B-B14F-4D97-AF65-F5344CB8AC3E}">
        <p14:creationId xmlns:p14="http://schemas.microsoft.com/office/powerpoint/2010/main" val="350652258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254"/>
            <a:ext cx="7620000" cy="857250"/>
          </a:xfrm>
        </p:spPr>
        <p:txBody>
          <a:bodyPr/>
          <a:lstStyle/>
          <a:p>
            <a:pPr algn="ctr"/>
            <a:r>
              <a:rPr lang="en-US" sz="2800" b="1" dirty="0" smtClean="0">
                <a:effectLst>
                  <a:outerShdw blurRad="38100" dist="38100" dir="2700000" algn="tl">
                    <a:srgbClr val="000000">
                      <a:alpha val="43137"/>
                    </a:srgbClr>
                  </a:outerShdw>
                </a:effectLst>
                <a:latin typeface="+mn-lt"/>
              </a:rPr>
              <a:t>(God’s Ways Are Not Our Ways)</a:t>
            </a:r>
            <a:endParaRPr lang="en-US" sz="2800" b="1"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302871" y="994504"/>
            <a:ext cx="7928658" cy="3905010"/>
          </a:xfrm>
        </p:spPr>
        <p:txBody>
          <a:bodyPr>
            <a:normAutofit/>
          </a:bodyPr>
          <a:lstStyle/>
          <a:p>
            <a:pPr marL="114300" indent="0" algn="ctr">
              <a:buNone/>
            </a:pPr>
            <a:r>
              <a:rPr lang="en-US" sz="2800" dirty="0"/>
              <a:t>We want power and recognition.</a:t>
            </a:r>
          </a:p>
          <a:p>
            <a:pPr marL="114300" indent="0" algn="ctr">
              <a:buNone/>
            </a:pPr>
            <a:r>
              <a:rPr lang="en-US" sz="2800" dirty="0"/>
              <a:t>God calls us to humility. </a:t>
            </a:r>
            <a:endParaRPr lang="en-US" sz="2800" dirty="0" smtClean="0"/>
          </a:p>
          <a:p>
            <a:pPr marL="114300" indent="0" algn="ctr">
              <a:buNone/>
            </a:pPr>
            <a:r>
              <a:rPr lang="en-US" sz="2800" dirty="0" smtClean="0"/>
              <a:t>We </a:t>
            </a:r>
            <a:r>
              <a:rPr lang="en-US" sz="2800" dirty="0"/>
              <a:t>want relief from stress.</a:t>
            </a:r>
          </a:p>
          <a:p>
            <a:pPr marL="114300" indent="0" algn="ctr">
              <a:buNone/>
            </a:pPr>
            <a:r>
              <a:rPr lang="en-US" sz="2800" dirty="0"/>
              <a:t>God gives us hope in harsh realities.</a:t>
            </a:r>
          </a:p>
          <a:p>
            <a:pPr marL="114300" indent="0" algn="ctr">
              <a:buNone/>
            </a:pPr>
            <a:r>
              <a:rPr lang="en-US" sz="2800" dirty="0"/>
              <a:t>We want safety and security.</a:t>
            </a:r>
          </a:p>
          <a:p>
            <a:pPr marL="114300" indent="0" algn="ctr">
              <a:buNone/>
            </a:pPr>
            <a:r>
              <a:rPr lang="en-US" sz="2800" dirty="0"/>
              <a:t>God beckons us to sacrificial servanthood.</a:t>
            </a:r>
          </a:p>
          <a:p>
            <a:pPr marL="114300" indent="0" algn="ctr">
              <a:buNone/>
            </a:pPr>
            <a:r>
              <a:rPr lang="en-US" sz="2800" dirty="0"/>
              <a:t>We want health and comfort. </a:t>
            </a:r>
            <a:endParaRPr lang="en-US" sz="2800" dirty="0" smtClean="0"/>
          </a:p>
          <a:p>
            <a:pPr marL="114300" indent="0" algn="ctr">
              <a:buNone/>
            </a:pPr>
            <a:endParaRPr lang="en-US" dirty="0"/>
          </a:p>
        </p:txBody>
      </p:sp>
      <p:sp>
        <p:nvSpPr>
          <p:cNvPr id="4" name="TextBox 3"/>
          <p:cNvSpPr txBox="1"/>
          <p:nvPr/>
        </p:nvSpPr>
        <p:spPr>
          <a:xfrm>
            <a:off x="81024" y="4700641"/>
            <a:ext cx="8437944" cy="584775"/>
          </a:xfrm>
          <a:prstGeom prst="rect">
            <a:avLst/>
          </a:prstGeom>
          <a:noFill/>
        </p:spPr>
        <p:txBody>
          <a:bodyPr wrap="square" rtlCol="0">
            <a:spAutoFit/>
          </a:bodyPr>
          <a:lstStyle/>
          <a:p>
            <a:r>
              <a:rPr lang="en-US" sz="1400" dirty="0" smtClean="0"/>
              <a:t>(Pete </a:t>
            </a:r>
            <a:r>
              <a:rPr lang="en-US" sz="1400" dirty="0"/>
              <a:t>Hammond, </a:t>
            </a:r>
            <a:r>
              <a:rPr lang="en-US" sz="1400" i="1" dirty="0"/>
              <a:t>Lessons, Prayers &amp; Scriptures on the </a:t>
            </a:r>
            <a:r>
              <a:rPr lang="en-US" sz="1400" i="1" dirty="0" smtClean="0"/>
              <a:t>Faith Journey</a:t>
            </a:r>
            <a:r>
              <a:rPr lang="en-US" sz="1400" dirty="0" smtClean="0"/>
              <a:t>, </a:t>
            </a:r>
            <a:r>
              <a:rPr lang="en-US" sz="1400" dirty="0"/>
              <a:t>Intervarsity/USA Marketplace,  p 93.)</a:t>
            </a:r>
          </a:p>
          <a:p>
            <a:r>
              <a:rPr lang="en-US" dirty="0"/>
              <a:t> </a:t>
            </a:r>
          </a:p>
        </p:txBody>
      </p:sp>
    </p:spTree>
    <p:extLst>
      <p:ext uri="{BB962C8B-B14F-4D97-AF65-F5344CB8AC3E}">
        <p14:creationId xmlns:p14="http://schemas.microsoft.com/office/powerpoint/2010/main" val="32010921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19"/>
            <a:ext cx="7620000" cy="587293"/>
          </a:xfrm>
        </p:spPr>
        <p:txBody>
          <a:bodyPr/>
          <a:lstStyle/>
          <a:p>
            <a:pPr algn="ctr"/>
            <a:r>
              <a:rPr lang="en-US" sz="2800" b="1" dirty="0" smtClean="0">
                <a:latin typeface="+mn-lt"/>
              </a:rPr>
              <a:t>(God’s Ways Are Not Our Ways)</a:t>
            </a:r>
            <a:endParaRPr lang="en-US" sz="2800" b="1" dirty="0">
              <a:latin typeface="+mn-lt"/>
            </a:endParaRPr>
          </a:p>
        </p:txBody>
      </p:sp>
      <p:sp>
        <p:nvSpPr>
          <p:cNvPr id="3" name="Content Placeholder 2"/>
          <p:cNvSpPr>
            <a:spLocks noGrp="1"/>
          </p:cNvSpPr>
          <p:nvPr>
            <p:ph idx="1"/>
          </p:nvPr>
        </p:nvSpPr>
        <p:spPr>
          <a:xfrm>
            <a:off x="335667" y="921265"/>
            <a:ext cx="7928658" cy="3566322"/>
          </a:xfrm>
        </p:spPr>
        <p:txBody>
          <a:bodyPr>
            <a:normAutofit fontScale="92500" lnSpcReduction="10000"/>
          </a:bodyPr>
          <a:lstStyle/>
          <a:p>
            <a:pPr marL="114300" indent="0" algn="ctr">
              <a:buNone/>
            </a:pPr>
            <a:r>
              <a:rPr lang="en-US" sz="3200" dirty="0"/>
              <a:t>God offers inner serenity and peace. </a:t>
            </a:r>
          </a:p>
          <a:p>
            <a:pPr marL="114300" indent="0" algn="ctr">
              <a:buNone/>
            </a:pPr>
            <a:r>
              <a:rPr lang="en-US" sz="3200" dirty="0"/>
              <a:t>We want happiness—now.</a:t>
            </a:r>
          </a:p>
          <a:p>
            <a:pPr marL="114300" indent="0" algn="ctr">
              <a:buNone/>
            </a:pPr>
            <a:r>
              <a:rPr lang="en-US" sz="3200" dirty="0" smtClean="0"/>
              <a:t>God </a:t>
            </a:r>
            <a:r>
              <a:rPr lang="en-US" sz="3200" dirty="0"/>
              <a:t>delivers joy all through life. </a:t>
            </a:r>
            <a:endParaRPr lang="en-US" sz="3200" dirty="0" smtClean="0"/>
          </a:p>
          <a:p>
            <a:pPr marL="114300" indent="0" algn="ctr">
              <a:buNone/>
            </a:pPr>
            <a:r>
              <a:rPr lang="en-US" sz="3200" dirty="0" smtClean="0"/>
              <a:t>“My plans aren’t your plans, nor are </a:t>
            </a:r>
            <a:r>
              <a:rPr lang="en-US" sz="3200" b="1" dirty="0" smtClean="0"/>
              <a:t>your </a:t>
            </a:r>
            <a:r>
              <a:rPr lang="en-US" sz="3200" b="1" dirty="0"/>
              <a:t>ways </a:t>
            </a:r>
            <a:r>
              <a:rPr lang="en-US" sz="3200" dirty="0"/>
              <a:t>my ways, says the </a:t>
            </a:r>
            <a:r>
              <a:rPr lang="en-US" sz="3200" dirty="0" smtClean="0"/>
              <a:t>Lord. Just </a:t>
            </a:r>
            <a:r>
              <a:rPr lang="en-US" sz="3200" dirty="0"/>
              <a:t>as the heavens are higher than the earth, so are </a:t>
            </a:r>
            <a:r>
              <a:rPr lang="en-US" sz="3200" b="1" dirty="0"/>
              <a:t>my ways </a:t>
            </a:r>
            <a:r>
              <a:rPr lang="en-US" sz="3200" dirty="0"/>
              <a:t>higher than </a:t>
            </a:r>
            <a:r>
              <a:rPr lang="en-US" sz="3200" b="1" dirty="0" smtClean="0"/>
              <a:t>your </a:t>
            </a:r>
            <a:r>
              <a:rPr lang="en-US" sz="3200" b="1" dirty="0"/>
              <a:t>ways</a:t>
            </a:r>
            <a:r>
              <a:rPr lang="en-US" sz="3200" dirty="0"/>
              <a:t>, and my </a:t>
            </a:r>
            <a:r>
              <a:rPr lang="en-US" sz="3200" dirty="0" smtClean="0"/>
              <a:t>plans than your plans.”</a:t>
            </a:r>
            <a:r>
              <a:rPr lang="en-US" sz="2400" dirty="0" smtClean="0"/>
              <a:t>—</a:t>
            </a:r>
            <a:r>
              <a:rPr lang="en-US" sz="2000" i="1" dirty="0" smtClean="0"/>
              <a:t>Isaiah 55:8-9 </a:t>
            </a:r>
            <a:r>
              <a:rPr lang="en-US" sz="2000" dirty="0" smtClean="0"/>
              <a:t>(CEB).</a:t>
            </a:r>
            <a:endParaRPr lang="en-US" sz="2000" dirty="0"/>
          </a:p>
          <a:p>
            <a:pPr marL="114300" indent="0" algn="ctr">
              <a:buNone/>
            </a:pPr>
            <a:endParaRPr lang="en-US" dirty="0"/>
          </a:p>
        </p:txBody>
      </p:sp>
      <p:sp>
        <p:nvSpPr>
          <p:cNvPr id="4" name="TextBox 3"/>
          <p:cNvSpPr txBox="1"/>
          <p:nvPr/>
        </p:nvSpPr>
        <p:spPr>
          <a:xfrm>
            <a:off x="81024" y="4700641"/>
            <a:ext cx="8437944" cy="584775"/>
          </a:xfrm>
          <a:prstGeom prst="rect">
            <a:avLst/>
          </a:prstGeom>
          <a:noFill/>
        </p:spPr>
        <p:txBody>
          <a:bodyPr wrap="square" rtlCol="0">
            <a:spAutoFit/>
          </a:bodyPr>
          <a:lstStyle/>
          <a:p>
            <a:r>
              <a:rPr lang="en-US" sz="1400" dirty="0" smtClean="0"/>
              <a:t>(Pete </a:t>
            </a:r>
            <a:r>
              <a:rPr lang="en-US" sz="1400" dirty="0"/>
              <a:t>Hammond, </a:t>
            </a:r>
            <a:r>
              <a:rPr lang="en-US" sz="1400" i="1" dirty="0"/>
              <a:t>Lessons, Prayers &amp; Scriptures on the </a:t>
            </a:r>
            <a:r>
              <a:rPr lang="en-US" sz="1400" i="1" dirty="0" smtClean="0"/>
              <a:t>Faith Journey</a:t>
            </a:r>
            <a:r>
              <a:rPr lang="en-US" sz="1400" dirty="0" smtClean="0"/>
              <a:t>, </a:t>
            </a:r>
            <a:r>
              <a:rPr lang="en-US" sz="1400" dirty="0"/>
              <a:t>Intervarsity/USA Marketplace,  p 93.)</a:t>
            </a:r>
          </a:p>
          <a:p>
            <a:r>
              <a:rPr lang="en-US" dirty="0"/>
              <a:t> </a:t>
            </a:r>
          </a:p>
        </p:txBody>
      </p:sp>
    </p:spTree>
    <p:extLst>
      <p:ext uri="{BB962C8B-B14F-4D97-AF65-F5344CB8AC3E}">
        <p14:creationId xmlns:p14="http://schemas.microsoft.com/office/powerpoint/2010/main" val="168666984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223" y="205979"/>
            <a:ext cx="7620000" cy="857250"/>
          </a:xfrm>
        </p:spPr>
        <p:txBody>
          <a:bodyPr/>
          <a:lstStyle/>
          <a:p>
            <a:r>
              <a:rPr lang="en-US" dirty="0" smtClean="0">
                <a:effectLst>
                  <a:outerShdw blurRad="38100" dist="38100" dir="2700000" algn="tl">
                    <a:srgbClr val="000000">
                      <a:alpha val="43137"/>
                    </a:srgbClr>
                  </a:outerShdw>
                </a:effectLst>
                <a:latin typeface="+mn-lt"/>
              </a:rPr>
              <a:t>Prayer</a:t>
            </a:r>
            <a:endParaRPr lang="en-US"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457199" y="1277861"/>
            <a:ext cx="6950762" cy="3705541"/>
          </a:xfrm>
        </p:spPr>
        <p:txBody>
          <a:bodyPr>
            <a:noAutofit/>
          </a:bodyPr>
          <a:lstStyle/>
          <a:p>
            <a:pPr marL="114300" indent="0">
              <a:spcBef>
                <a:spcPts val="0"/>
              </a:spcBef>
              <a:buNone/>
            </a:pPr>
            <a:r>
              <a:rPr lang="en-US" sz="2800" dirty="0" smtClean="0"/>
              <a:t>God, you are like a baker.  The leaven you provide raises our hopes.  You shape our lives with your hands—they are strong yet gentle.</a:t>
            </a:r>
          </a:p>
          <a:p>
            <a:pPr marL="114300" indent="0">
              <a:spcBef>
                <a:spcPts val="0"/>
              </a:spcBef>
              <a:buNone/>
            </a:pPr>
            <a:r>
              <a:rPr lang="en-US" sz="2800" dirty="0" smtClean="0"/>
              <a:t>We ask that you warm us in the oven of your love.  Form our common lives by your grace so that we may in turn nourish hope in the world.  We trust in you. Amen.</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5562" y="265037"/>
            <a:ext cx="1168398" cy="1811017"/>
          </a:xfrm>
          <a:prstGeom prst="rect">
            <a:avLst/>
          </a:prstGeom>
        </p:spPr>
      </p:pic>
    </p:spTree>
    <p:extLst>
      <p:ext uri="{BB962C8B-B14F-4D97-AF65-F5344CB8AC3E}">
        <p14:creationId xmlns:p14="http://schemas.microsoft.com/office/powerpoint/2010/main" val="1049931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5979"/>
            <a:ext cx="7620000" cy="857250"/>
          </a:xfrm>
        </p:spPr>
        <p:txBody>
          <a:bodyPr/>
          <a:lstStyle/>
          <a:p>
            <a:r>
              <a:rPr lang="en-US" b="1" dirty="0" smtClean="0">
                <a:effectLst>
                  <a:outerShdw blurRad="38100" dist="38100" dir="2700000" algn="tl">
                    <a:srgbClr val="000000">
                      <a:alpha val="43137"/>
                    </a:srgbClr>
                  </a:outerShdw>
                </a:effectLst>
                <a:latin typeface="+mn-lt"/>
              </a:rPr>
              <a:t>SESSION 5:</a:t>
            </a:r>
            <a:br>
              <a:rPr lang="en-US" b="1" dirty="0" smtClean="0">
                <a:effectLst>
                  <a:outerShdw blurRad="38100" dist="38100" dir="2700000" algn="tl">
                    <a:srgbClr val="000000">
                      <a:alpha val="43137"/>
                    </a:srgbClr>
                  </a:outerShdw>
                </a:effectLst>
                <a:latin typeface="+mn-lt"/>
              </a:rPr>
            </a:br>
            <a:r>
              <a:rPr lang="en-US" sz="4000" b="1" dirty="0" smtClean="0">
                <a:effectLst>
                  <a:outerShdw blurRad="38100" dist="38100" dir="2700000" algn="tl">
                    <a:srgbClr val="000000">
                      <a:alpha val="43137"/>
                    </a:srgbClr>
                  </a:outerShdw>
                </a:effectLst>
                <a:latin typeface="+mn-lt"/>
              </a:rPr>
              <a:t>Learning Outcome Goals</a:t>
            </a:r>
            <a:endParaRPr lang="en-US" sz="4000" b="1"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457199" y="1215059"/>
            <a:ext cx="8178801" cy="3240911"/>
          </a:xfrm>
        </p:spPr>
        <p:txBody>
          <a:bodyPr>
            <a:noAutofit/>
          </a:bodyPr>
          <a:lstStyle/>
          <a:p>
            <a:pPr marL="114300" indent="0">
              <a:buNone/>
            </a:pPr>
            <a:r>
              <a:rPr lang="en-US" sz="2800" dirty="0" smtClean="0"/>
              <a:t>Be able to</a:t>
            </a:r>
          </a:p>
          <a:p>
            <a:pPr marL="114300" indent="0">
              <a:buNone/>
            </a:pPr>
            <a:r>
              <a:rPr lang="en-US" sz="2800" dirty="0" smtClean="0"/>
              <a:t>1. describe roles in fulfilling Great Commission</a:t>
            </a:r>
          </a:p>
          <a:p>
            <a:pPr marL="114300" indent="0">
              <a:buNone/>
            </a:pPr>
            <a:r>
              <a:rPr lang="en-US" sz="2800" dirty="0" smtClean="0"/>
              <a:t>2. discuss importance of continued study and spiritual growth in the life of Christian leaders</a:t>
            </a:r>
          </a:p>
          <a:p>
            <a:pPr marL="114300" indent="0">
              <a:buNone/>
            </a:pPr>
            <a:r>
              <a:rPr lang="en-US" sz="2800" dirty="0" smtClean="0"/>
              <a:t>3. discover important role of hospitality in the church</a:t>
            </a:r>
          </a:p>
          <a:p>
            <a:pPr marL="114300" indent="0">
              <a:buNone/>
            </a:pPr>
            <a:r>
              <a:rPr lang="en-US" sz="2800" dirty="0" smtClean="0"/>
              <a:t>4. describe Appreciative Inquiry and Asset-Based Community Development and discuss ways these tools can be used to spread the gospel</a:t>
            </a:r>
            <a:endParaRPr lang="en-US" sz="2800" dirty="0"/>
          </a:p>
        </p:txBody>
      </p:sp>
      <p:pic>
        <p:nvPicPr>
          <p:cNvPr id="4" name="Picture 3"/>
          <p:cNvPicPr>
            <a:picLocks noChangeAspect="1"/>
          </p:cNvPicPr>
          <p:nvPr/>
        </p:nvPicPr>
        <p:blipFill>
          <a:blip r:embed="rId2"/>
          <a:stretch>
            <a:fillRect/>
          </a:stretch>
        </p:blipFill>
        <p:spPr>
          <a:xfrm>
            <a:off x="7126941" y="125298"/>
            <a:ext cx="1291860" cy="1257946"/>
          </a:xfrm>
          <a:prstGeom prst="rect">
            <a:avLst/>
          </a:prstGeom>
        </p:spPr>
      </p:pic>
    </p:spTree>
    <p:extLst>
      <p:ext uri="{BB962C8B-B14F-4D97-AF65-F5344CB8AC3E}">
        <p14:creationId xmlns:p14="http://schemas.microsoft.com/office/powerpoint/2010/main" val="295989170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t>The Great Commission</a:t>
            </a:r>
          </a:p>
        </p:txBody>
      </p:sp>
      <p:sp>
        <p:nvSpPr>
          <p:cNvPr id="150531" name="Content Placeholder 2"/>
          <p:cNvSpPr>
            <a:spLocks noGrp="1"/>
          </p:cNvSpPr>
          <p:nvPr>
            <p:ph idx="1"/>
          </p:nvPr>
        </p:nvSpPr>
        <p:spPr>
          <a:xfrm>
            <a:off x="457199" y="1063229"/>
            <a:ext cx="7749251" cy="3948609"/>
          </a:xfrm>
        </p:spPr>
        <p:txBody>
          <a:bodyPr anchor="t"/>
          <a:lstStyle/>
          <a:p>
            <a:pPr marL="0" indent="0">
              <a:buNone/>
            </a:pPr>
            <a:r>
              <a:rPr lang="en-US" altLang="en-US" sz="2400" dirty="0" smtClean="0"/>
              <a:t>“Now </a:t>
            </a:r>
            <a:r>
              <a:rPr lang="en-US" altLang="en-US" sz="2400" dirty="0"/>
              <a:t>the eleven disciples went to Galilee, to the mountain where Jesus told them to go.  When they saw him, they worshipped him, but some doubted.  Jesus came near and spoke to them. “I’ve received all authority in heaven and on earth.  Therefore, go and make disciples of all nations, baptizing them in the name of the Father, and of the Son and of the Holy Spirit, teaching them to obey everything that I’ve commanded you.  Look, I myself will be with you every day until the end of this present age</a:t>
            </a:r>
            <a:r>
              <a:rPr lang="en-US" altLang="en-US" sz="2400" dirty="0" smtClean="0"/>
              <a:t>.”</a:t>
            </a:r>
          </a:p>
          <a:p>
            <a:pPr marL="0" indent="0">
              <a:buNone/>
            </a:pPr>
            <a:r>
              <a:rPr lang="en-US" altLang="en-US" sz="2400" dirty="0" smtClean="0"/>
              <a:t>—</a:t>
            </a:r>
            <a:r>
              <a:rPr lang="en-US" altLang="en-US" sz="2000" i="1" dirty="0" smtClean="0"/>
              <a:t>Matthew 28:16-20</a:t>
            </a:r>
            <a:r>
              <a:rPr lang="en-US" altLang="en-US" sz="2000" dirty="0" smtClean="0"/>
              <a:t> (CEB)</a:t>
            </a:r>
            <a:endParaRPr lang="en-US" altLang="en-US" sz="2000" dirty="0"/>
          </a:p>
        </p:txBody>
      </p:sp>
    </p:spTree>
    <p:extLst>
      <p:ext uri="{BB962C8B-B14F-4D97-AF65-F5344CB8AC3E}">
        <p14:creationId xmlns:p14="http://schemas.microsoft.com/office/powerpoint/2010/main" val="36039444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7782"/>
            <a:ext cx="8692588" cy="5151282"/>
          </a:xfrm>
          <a:prstGeom prst="rect">
            <a:avLst/>
          </a:prstGeom>
        </p:spPr>
      </p:pic>
      <p:sp>
        <p:nvSpPr>
          <p:cNvPr id="2" name="Title 1"/>
          <p:cNvSpPr>
            <a:spLocks noGrp="1"/>
          </p:cNvSpPr>
          <p:nvPr>
            <p:ph type="title"/>
          </p:nvPr>
        </p:nvSpPr>
        <p:spPr>
          <a:xfrm>
            <a:off x="4554637" y="-7782"/>
            <a:ext cx="4276846" cy="675848"/>
          </a:xfrm>
        </p:spPr>
        <p:txBody>
          <a:bodyPr/>
          <a:lstStyle/>
          <a:p>
            <a:r>
              <a:rPr lang="en-US" sz="4400" b="1" dirty="0" smtClean="0">
                <a:effectLst>
                  <a:outerShdw blurRad="38100" dist="38100" dir="2700000" algn="tl">
                    <a:srgbClr val="000000">
                      <a:alpha val="43137"/>
                    </a:srgbClr>
                  </a:outerShdw>
                </a:effectLst>
                <a:latin typeface="+mn-lt"/>
              </a:rPr>
              <a:t>Forms of Ministry</a:t>
            </a:r>
            <a:endParaRPr lang="en-US" sz="4400" b="1"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5614686" y="715988"/>
            <a:ext cx="3077901" cy="4292956"/>
          </a:xfrm>
        </p:spPr>
        <p:txBody>
          <a:bodyPr>
            <a:noAutofit/>
          </a:bodyPr>
          <a:lstStyle/>
          <a:p>
            <a:r>
              <a:rPr lang="en-US" sz="2400" b="1" dirty="0" smtClean="0"/>
              <a:t>Lay Servant</a:t>
            </a:r>
          </a:p>
          <a:p>
            <a:r>
              <a:rPr lang="en-US" sz="2400" b="1" dirty="0" smtClean="0"/>
              <a:t>Lay Speaker</a:t>
            </a:r>
          </a:p>
          <a:p>
            <a:r>
              <a:rPr lang="en-US" sz="2400" b="1" dirty="0" smtClean="0"/>
              <a:t>Lay Minister</a:t>
            </a:r>
          </a:p>
          <a:p>
            <a:r>
              <a:rPr lang="en-US" sz="2400" b="1" dirty="0" smtClean="0"/>
              <a:t>Deaconess/Home Missioner</a:t>
            </a:r>
          </a:p>
          <a:p>
            <a:r>
              <a:rPr lang="en-US" sz="2400" b="1" dirty="0" smtClean="0"/>
              <a:t>Specialized Ministry</a:t>
            </a:r>
          </a:p>
          <a:p>
            <a:r>
              <a:rPr lang="en-US" sz="2400" b="1" dirty="0" smtClean="0"/>
              <a:t>Missionary</a:t>
            </a:r>
          </a:p>
          <a:p>
            <a:r>
              <a:rPr lang="en-US" sz="2400" b="1" dirty="0" smtClean="0"/>
              <a:t>Local Pastor</a:t>
            </a:r>
          </a:p>
          <a:p>
            <a:r>
              <a:rPr lang="en-US" sz="2400" b="1" dirty="0" smtClean="0"/>
              <a:t>Deacon </a:t>
            </a:r>
          </a:p>
          <a:p>
            <a:r>
              <a:rPr lang="en-US" sz="2400" b="1" dirty="0" smtClean="0"/>
              <a:t>Elder</a:t>
            </a:r>
          </a:p>
        </p:txBody>
      </p:sp>
    </p:spTree>
    <p:extLst>
      <p:ext uri="{BB962C8B-B14F-4D97-AF65-F5344CB8AC3E}">
        <p14:creationId xmlns:p14="http://schemas.microsoft.com/office/powerpoint/2010/main" val="2065808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53866"/>
            <a:ext cx="7620000" cy="857250"/>
          </a:xfrm>
        </p:spPr>
        <p:txBody>
          <a:bodyPr/>
          <a:lstStyle/>
          <a:p>
            <a:pPr algn="ctr" eaLnBrk="1" hangingPunct="1"/>
            <a: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t>Wesleyan Emphases</a:t>
            </a:r>
          </a:p>
        </p:txBody>
      </p:sp>
      <p:sp>
        <p:nvSpPr>
          <p:cNvPr id="31747" name="Content Placeholder 2"/>
          <p:cNvSpPr>
            <a:spLocks noGrp="1"/>
          </p:cNvSpPr>
          <p:nvPr>
            <p:ph idx="1"/>
          </p:nvPr>
        </p:nvSpPr>
        <p:spPr>
          <a:xfrm>
            <a:off x="288402" y="1323118"/>
            <a:ext cx="7957595" cy="3538465"/>
          </a:xfrm>
        </p:spPr>
        <p:txBody>
          <a:bodyPr anchor="t">
            <a:noAutofit/>
          </a:bodyPr>
          <a:lstStyle/>
          <a:p>
            <a:pPr eaLnBrk="1" hangingPunct="1">
              <a:spcBef>
                <a:spcPts val="0"/>
              </a:spcBef>
              <a:buFont typeface="Wingdings" panose="05000000000000000000" pitchFamily="2" charset="2"/>
              <a:buChar char="v"/>
            </a:pPr>
            <a:r>
              <a:rPr lang="en-US" altLang="en-US" sz="2800" b="1" dirty="0" smtClean="0"/>
              <a:t>Understanding of God’s </a:t>
            </a:r>
            <a:r>
              <a:rPr lang="en-US" altLang="en-US" sz="2800" b="1" dirty="0"/>
              <a:t>Grace</a:t>
            </a:r>
            <a:br>
              <a:rPr lang="en-US" altLang="en-US" sz="2800" b="1" dirty="0"/>
            </a:br>
            <a:r>
              <a:rPr lang="en-US" altLang="en-US" sz="2800" dirty="0"/>
              <a:t>     </a:t>
            </a:r>
            <a:r>
              <a:rPr lang="en-US" altLang="en-US" sz="2800" dirty="0" smtClean="0"/>
              <a:t>	- Prevenient</a:t>
            </a:r>
          </a:p>
          <a:p>
            <a:pPr marL="114300" indent="0" eaLnBrk="1" hangingPunct="1">
              <a:spcBef>
                <a:spcPts val="0"/>
              </a:spcBef>
              <a:buNone/>
            </a:pPr>
            <a:r>
              <a:rPr lang="en-US" altLang="en-US" sz="2800" dirty="0"/>
              <a:t>	</a:t>
            </a:r>
            <a:r>
              <a:rPr lang="en-US" altLang="en-US" sz="2800" dirty="0" smtClean="0"/>
              <a:t>- Justifying</a:t>
            </a:r>
          </a:p>
          <a:p>
            <a:pPr marL="114300" indent="0" eaLnBrk="1" hangingPunct="1">
              <a:spcBef>
                <a:spcPts val="0"/>
              </a:spcBef>
              <a:buNone/>
            </a:pPr>
            <a:r>
              <a:rPr lang="en-US" altLang="en-US" sz="2800" dirty="0"/>
              <a:t>	</a:t>
            </a:r>
            <a:r>
              <a:rPr lang="en-US" altLang="en-US" sz="2800" dirty="0" smtClean="0"/>
              <a:t>- Sanctifying</a:t>
            </a:r>
          </a:p>
          <a:p>
            <a:pPr marL="114300" indent="0" eaLnBrk="1" hangingPunct="1">
              <a:spcBef>
                <a:spcPts val="0"/>
              </a:spcBef>
              <a:buNone/>
            </a:pPr>
            <a:endParaRPr lang="en-US" altLang="en-US" sz="2800" dirty="0" smtClean="0"/>
          </a:p>
          <a:p>
            <a:pPr eaLnBrk="1" hangingPunct="1">
              <a:spcBef>
                <a:spcPts val="0"/>
              </a:spcBef>
              <a:buFont typeface="Wingdings" panose="05000000000000000000" pitchFamily="2" charset="2"/>
              <a:buChar char="v"/>
            </a:pPr>
            <a:r>
              <a:rPr lang="en-US" altLang="en-US" sz="2800" b="1" dirty="0" smtClean="0"/>
              <a:t>Faith Evidenced by Works of Piety and Mercy</a:t>
            </a:r>
          </a:p>
          <a:p>
            <a:pPr marL="411480" lvl="1" indent="0">
              <a:spcBef>
                <a:spcPts val="0"/>
              </a:spcBef>
              <a:buNone/>
            </a:pPr>
            <a:r>
              <a:rPr lang="en-US" altLang="en-US" sz="2800" b="1" dirty="0"/>
              <a:t>	</a:t>
            </a:r>
            <a:r>
              <a:rPr lang="en-US" altLang="en-US" sz="2800" dirty="0" smtClean="0"/>
              <a:t>-Scriptural Holiness</a:t>
            </a:r>
          </a:p>
          <a:p>
            <a:pPr marL="411480" lvl="1" indent="0">
              <a:spcBef>
                <a:spcPts val="0"/>
              </a:spcBef>
              <a:buNone/>
            </a:pPr>
            <a:r>
              <a:rPr lang="en-US" altLang="en-US" sz="2800" dirty="0"/>
              <a:t>	</a:t>
            </a:r>
            <a:r>
              <a:rPr lang="en-US" altLang="en-US" sz="2800" dirty="0" smtClean="0"/>
              <a:t>-Social Holiness</a:t>
            </a:r>
          </a:p>
        </p:txBody>
      </p:sp>
      <p:pic>
        <p:nvPicPr>
          <p:cNvPr id="2" name="Picture 1"/>
          <p:cNvPicPr>
            <a:picLocks noChangeAspect="1"/>
          </p:cNvPicPr>
          <p:nvPr/>
        </p:nvPicPr>
        <p:blipFill>
          <a:blip r:embed="rId2"/>
          <a:stretch>
            <a:fillRect/>
          </a:stretch>
        </p:blipFill>
        <p:spPr>
          <a:xfrm>
            <a:off x="6583551" y="1120785"/>
            <a:ext cx="1493649" cy="1761897"/>
          </a:xfrm>
          <a:prstGeom prst="rect">
            <a:avLst/>
          </a:prstGeom>
        </p:spPr>
      </p:pic>
    </p:spTree>
    <p:extLst>
      <p:ext uri="{BB962C8B-B14F-4D97-AF65-F5344CB8AC3E}">
        <p14:creationId xmlns:p14="http://schemas.microsoft.com/office/powerpoint/2010/main" val="16476300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2000250" y="171450"/>
            <a:ext cx="5401866" cy="857250"/>
          </a:xfrm>
        </p:spPr>
        <p:txBody>
          <a:bodyPr/>
          <a:lstStyle/>
          <a:p>
            <a:pPr eaLnBrk="1" hangingPunct="1"/>
            <a: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t>Lay </a:t>
            </a:r>
            <a:r>
              <a:rPr lang="en-US" altLang="en-US" sz="4000" b="1" dirty="0">
                <a:effectLst>
                  <a:outerShdw blurRad="38100" dist="38100" dir="2700000" algn="tl">
                    <a:srgbClr val="000000">
                      <a:alpha val="43137"/>
                    </a:srgbClr>
                  </a:outerShdw>
                </a:effectLst>
                <a:latin typeface="+mn-lt"/>
                <a:cs typeface="Trebuchet MS" panose="020B0603020202020204" pitchFamily="34" charset="0"/>
              </a:rPr>
              <a:t>Servants</a:t>
            </a:r>
          </a:p>
        </p:txBody>
      </p:sp>
      <p:sp>
        <p:nvSpPr>
          <p:cNvPr id="154627" name="Rectangle 3"/>
          <p:cNvSpPr>
            <a:spLocks noGrp="1" noChangeArrowheads="1"/>
          </p:cNvSpPr>
          <p:nvPr>
            <p:ph idx="1"/>
          </p:nvPr>
        </p:nvSpPr>
        <p:spPr>
          <a:xfrm>
            <a:off x="456478" y="1141578"/>
            <a:ext cx="6336506" cy="3855164"/>
          </a:xfrm>
        </p:spPr>
        <p:txBody>
          <a:bodyPr anchor="t">
            <a:normAutofit lnSpcReduction="10000"/>
          </a:bodyPr>
          <a:lstStyle/>
          <a:p>
            <a:pPr marL="457200" indent="-457200">
              <a:lnSpc>
                <a:spcPct val="80000"/>
              </a:lnSpc>
            </a:pPr>
            <a:r>
              <a:rPr lang="en-US" altLang="en-US" sz="2800" dirty="0"/>
              <a:t>Serve local </a:t>
            </a:r>
            <a:r>
              <a:rPr lang="en-US" altLang="en-US" sz="2800" dirty="0" smtClean="0"/>
              <a:t>church and/or beyond</a:t>
            </a:r>
            <a:endParaRPr lang="en-US" altLang="en-US" sz="2800" dirty="0"/>
          </a:p>
          <a:p>
            <a:pPr marL="457200" indent="-457200">
              <a:lnSpc>
                <a:spcPct val="80000"/>
              </a:lnSpc>
            </a:pPr>
            <a:r>
              <a:rPr lang="en-US" altLang="en-US" sz="2800" dirty="0"/>
              <a:t>Give leadership, assistance, and support</a:t>
            </a:r>
          </a:p>
          <a:p>
            <a:pPr marL="457200" indent="-457200">
              <a:lnSpc>
                <a:spcPct val="80000"/>
              </a:lnSpc>
            </a:pPr>
            <a:r>
              <a:rPr lang="en-US" altLang="en-US" sz="2800" dirty="0"/>
              <a:t>Lead meetings</a:t>
            </a:r>
          </a:p>
          <a:p>
            <a:pPr marL="457200" indent="-457200">
              <a:lnSpc>
                <a:spcPct val="80000"/>
              </a:lnSpc>
            </a:pPr>
            <a:r>
              <a:rPr lang="en-US" altLang="en-US" sz="2800" dirty="0"/>
              <a:t>Conduct or assist in services of </a:t>
            </a:r>
            <a:r>
              <a:rPr lang="en-US" altLang="en-US" sz="2800" dirty="0" smtClean="0"/>
              <a:t>worship</a:t>
            </a:r>
          </a:p>
          <a:p>
            <a:pPr marL="457200" indent="-457200">
              <a:lnSpc>
                <a:spcPct val="80000"/>
              </a:lnSpc>
            </a:pPr>
            <a:r>
              <a:rPr lang="en-US" altLang="en-US" sz="2800" dirty="0" smtClean="0"/>
              <a:t>Present sermons and addresses</a:t>
            </a:r>
          </a:p>
          <a:p>
            <a:pPr marL="457200" indent="-457200">
              <a:lnSpc>
                <a:spcPct val="80000"/>
              </a:lnSpc>
            </a:pPr>
            <a:r>
              <a:rPr lang="en-US" altLang="en-US" sz="2800" dirty="0" smtClean="0"/>
              <a:t>Provide leadership for congregational and community life</a:t>
            </a:r>
          </a:p>
          <a:p>
            <a:pPr marL="457200" indent="-457200">
              <a:lnSpc>
                <a:spcPct val="80000"/>
              </a:lnSpc>
            </a:pPr>
            <a:r>
              <a:rPr lang="en-US" altLang="en-US" sz="2800" dirty="0" smtClean="0"/>
              <a:t>Foster care-giving relationships</a:t>
            </a:r>
            <a:endParaRPr lang="en-US" altLang="en-US" sz="2800" dirty="0"/>
          </a:p>
          <a:p>
            <a:pPr marL="457200" indent="-457200">
              <a:lnSpc>
                <a:spcPct val="80000"/>
              </a:lnSpc>
            </a:pPr>
            <a:r>
              <a:rPr lang="en-US" altLang="en-US" sz="2800" dirty="0"/>
              <a:t>Assist in </a:t>
            </a:r>
            <a:r>
              <a:rPr lang="en-US" altLang="en-US" sz="2800" dirty="0" smtClean="0"/>
              <a:t>Holy </a:t>
            </a:r>
            <a:r>
              <a:rPr lang="en-US" altLang="en-US" sz="2800" dirty="0"/>
              <a:t>Communion</a:t>
            </a:r>
          </a:p>
          <a:p>
            <a:pPr marL="0" indent="0">
              <a:lnSpc>
                <a:spcPct val="80000"/>
              </a:lnSpc>
              <a:buNone/>
            </a:pPr>
            <a:endParaRPr lang="en-US" altLang="en-US" sz="1800" dirty="0"/>
          </a:p>
        </p:txBody>
      </p:sp>
      <p:pic>
        <p:nvPicPr>
          <p:cNvPr id="154629" name="Content Placeholder 3" descr="LayServMin_l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2984" y="313214"/>
            <a:ext cx="1862168" cy="1811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588777"/>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674962" y="449047"/>
            <a:ext cx="7620000" cy="857250"/>
          </a:xfrm>
        </p:spPr>
        <p:txBody>
          <a:bodyPr/>
          <a:lstStyle/>
          <a:p>
            <a:pPr eaLnBrk="1" hangingPunct="1"/>
            <a:r>
              <a:rPr lang="en-US" altLang="en-US" sz="4400" b="1" dirty="0">
                <a:effectLst>
                  <a:outerShdw blurRad="38100" dist="38100" dir="2700000" algn="tl">
                    <a:srgbClr val="000000">
                      <a:alpha val="43137"/>
                    </a:srgbClr>
                  </a:outerShdw>
                </a:effectLst>
                <a:latin typeface="+mn-lt"/>
                <a:cs typeface="Trebuchet MS" panose="020B0603020202020204" pitchFamily="34" charset="0"/>
              </a:rPr>
              <a:t>Going into the World</a:t>
            </a:r>
          </a:p>
        </p:txBody>
      </p:sp>
      <p:sp>
        <p:nvSpPr>
          <p:cNvPr id="153603" name="Rectangle 3"/>
          <p:cNvSpPr>
            <a:spLocks noGrp="1" noChangeArrowheads="1"/>
          </p:cNvSpPr>
          <p:nvPr>
            <p:ph idx="1"/>
          </p:nvPr>
        </p:nvSpPr>
        <p:spPr>
          <a:xfrm>
            <a:off x="4355389" y="1600200"/>
            <a:ext cx="3966808" cy="3543300"/>
          </a:xfrm>
        </p:spPr>
        <p:txBody>
          <a:bodyPr anchor="t"/>
          <a:lstStyle/>
          <a:p>
            <a:pPr marL="0" indent="0">
              <a:buNone/>
            </a:pPr>
            <a:r>
              <a:rPr lang="en-US" altLang="en-US" sz="3600" b="1" dirty="0">
                <a:solidFill>
                  <a:schemeClr val="accent6">
                    <a:lumMod val="50000"/>
                  </a:schemeClr>
                </a:solidFill>
              </a:rPr>
              <a:t>Lay </a:t>
            </a:r>
            <a:r>
              <a:rPr lang="en-US" altLang="en-US" sz="3600" b="1" dirty="0" smtClean="0">
                <a:solidFill>
                  <a:schemeClr val="accent6">
                    <a:lumMod val="50000"/>
                  </a:schemeClr>
                </a:solidFill>
              </a:rPr>
              <a:t>Servants are</a:t>
            </a:r>
            <a:endParaRPr lang="en-US" altLang="en-US" sz="3600" b="1" dirty="0">
              <a:solidFill>
                <a:schemeClr val="accent6">
                  <a:lumMod val="50000"/>
                </a:schemeClr>
              </a:solidFill>
            </a:endParaRPr>
          </a:p>
          <a:p>
            <a:pPr marL="457200" indent="-457200">
              <a:buFont typeface="Wingdings" panose="05000000000000000000" pitchFamily="2" charset="2"/>
              <a:buChar char="v"/>
            </a:pPr>
            <a:r>
              <a:rPr lang="en-US" altLang="en-US" sz="2800" dirty="0">
                <a:solidFill>
                  <a:schemeClr val="accent2">
                    <a:lumMod val="50000"/>
                  </a:schemeClr>
                </a:solidFill>
              </a:rPr>
              <a:t>Ready to </a:t>
            </a:r>
            <a:r>
              <a:rPr lang="en-US" altLang="en-US" sz="2800" b="1" i="1" dirty="0">
                <a:solidFill>
                  <a:schemeClr val="accent2">
                    <a:lumMod val="50000"/>
                  </a:schemeClr>
                </a:solidFill>
              </a:rPr>
              <a:t>s</a:t>
            </a:r>
            <a:r>
              <a:rPr lang="en-US" altLang="en-US" sz="2800" b="1" i="1" dirty="0" smtClean="0">
                <a:solidFill>
                  <a:schemeClr val="accent2">
                    <a:lumMod val="50000"/>
                  </a:schemeClr>
                </a:solidFill>
              </a:rPr>
              <a:t>erve</a:t>
            </a:r>
            <a:endParaRPr lang="en-US" altLang="en-US" sz="2800" b="1" i="1" dirty="0">
              <a:solidFill>
                <a:schemeClr val="accent2">
                  <a:lumMod val="50000"/>
                </a:schemeClr>
              </a:solidFill>
            </a:endParaRPr>
          </a:p>
          <a:p>
            <a:pPr marL="457200" indent="-457200">
              <a:buFont typeface="Wingdings" panose="05000000000000000000" pitchFamily="2" charset="2"/>
              <a:buChar char="v"/>
            </a:pPr>
            <a:r>
              <a:rPr lang="en-US" altLang="en-US" sz="2800" dirty="0">
                <a:solidFill>
                  <a:schemeClr val="accent2">
                    <a:lumMod val="50000"/>
                  </a:schemeClr>
                </a:solidFill>
              </a:rPr>
              <a:t>Informed </a:t>
            </a:r>
          </a:p>
          <a:p>
            <a:pPr marL="457200" indent="-457200">
              <a:buFont typeface="Wingdings" panose="05000000000000000000" pitchFamily="2" charset="2"/>
              <a:buChar char="v"/>
            </a:pPr>
            <a:r>
              <a:rPr lang="en-US" altLang="en-US" sz="2800" dirty="0">
                <a:solidFill>
                  <a:schemeClr val="accent2">
                    <a:lumMod val="50000"/>
                  </a:schemeClr>
                </a:solidFill>
              </a:rPr>
              <a:t>Committed</a:t>
            </a:r>
          </a:p>
          <a:p>
            <a:pPr marL="457200" indent="-457200">
              <a:buFont typeface="Wingdings" panose="05000000000000000000" pitchFamily="2" charset="2"/>
              <a:buChar char="v"/>
            </a:pPr>
            <a:r>
              <a:rPr lang="en-US" altLang="en-US" sz="2800" dirty="0">
                <a:solidFill>
                  <a:schemeClr val="accent2">
                    <a:lumMod val="50000"/>
                  </a:schemeClr>
                </a:solidFill>
              </a:rPr>
              <a:t>Equipped</a:t>
            </a:r>
          </a:p>
        </p:txBody>
      </p:sp>
      <p:pic>
        <p:nvPicPr>
          <p:cNvPr id="2" name="Picture 1"/>
          <p:cNvPicPr>
            <a:picLocks noChangeAspect="1"/>
          </p:cNvPicPr>
          <p:nvPr/>
        </p:nvPicPr>
        <p:blipFill>
          <a:blip r:embed="rId3"/>
          <a:stretch>
            <a:fillRect/>
          </a:stretch>
        </p:blipFill>
        <p:spPr>
          <a:xfrm>
            <a:off x="0" y="-1970"/>
            <a:ext cx="3426249" cy="5145470"/>
          </a:xfrm>
          <a:prstGeom prst="rect">
            <a:avLst/>
          </a:prstGeom>
        </p:spPr>
      </p:pic>
    </p:spTree>
    <p:extLst>
      <p:ext uri="{BB962C8B-B14F-4D97-AF65-F5344CB8AC3E}">
        <p14:creationId xmlns:p14="http://schemas.microsoft.com/office/powerpoint/2010/main" val="2443298477"/>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14350" y="217884"/>
            <a:ext cx="5829300" cy="1096566"/>
          </a:xfrm>
        </p:spPr>
        <p:txBody>
          <a:bodyPr/>
          <a:lstStyle/>
          <a:p>
            <a:pPr eaLnBrk="1" hangingPunct="1"/>
            <a:r>
              <a:rPr lang="en-US" altLang="en-US" sz="4000" b="1" dirty="0">
                <a:effectLst>
                  <a:outerShdw blurRad="38100" dist="38100" dir="2700000" algn="tl">
                    <a:srgbClr val="000000">
                      <a:alpha val="43137"/>
                    </a:srgbClr>
                  </a:outerShdw>
                </a:effectLst>
                <a:latin typeface="+mn-lt"/>
                <a:cs typeface="Trebuchet MS" panose="020B0603020202020204" pitchFamily="34" charset="0"/>
              </a:rPr>
              <a:t>Certified Lay Servants</a:t>
            </a:r>
          </a:p>
        </p:txBody>
      </p:sp>
      <p:sp>
        <p:nvSpPr>
          <p:cNvPr id="155651" name="Rectangle 3"/>
          <p:cNvSpPr>
            <a:spLocks noGrp="1" noChangeArrowheads="1"/>
          </p:cNvSpPr>
          <p:nvPr>
            <p:ph idx="1"/>
          </p:nvPr>
        </p:nvSpPr>
        <p:spPr>
          <a:xfrm>
            <a:off x="810220" y="1441048"/>
            <a:ext cx="6437710" cy="3086100"/>
          </a:xfrm>
        </p:spPr>
        <p:txBody>
          <a:bodyPr anchor="t">
            <a:normAutofit/>
          </a:bodyPr>
          <a:lstStyle/>
          <a:p>
            <a:pPr marL="457200" indent="-457200">
              <a:buFont typeface="Wingdings" panose="05000000000000000000" pitchFamily="2" charset="2"/>
              <a:buChar char="v"/>
            </a:pPr>
            <a:r>
              <a:rPr lang="en-US" altLang="en-US" sz="2800" dirty="0"/>
              <a:t>S</a:t>
            </a:r>
            <a:r>
              <a:rPr lang="en-US" altLang="en-US" sz="2800" dirty="0" smtClean="0"/>
              <a:t>erve </a:t>
            </a:r>
            <a:r>
              <a:rPr lang="en-US" altLang="en-US" sz="2800" dirty="0"/>
              <a:t>in </a:t>
            </a:r>
            <a:r>
              <a:rPr lang="en-US" altLang="en-US" sz="2800" dirty="0" smtClean="0"/>
              <a:t>their </a:t>
            </a:r>
            <a:r>
              <a:rPr lang="en-US" altLang="en-US" sz="2800" dirty="0"/>
              <a:t>local church </a:t>
            </a:r>
            <a:r>
              <a:rPr lang="en-US" altLang="en-US" sz="2800" b="1" dirty="0" smtClean="0"/>
              <a:t>and/or</a:t>
            </a:r>
            <a:r>
              <a:rPr lang="en-US" altLang="en-US" sz="2800" dirty="0" smtClean="0"/>
              <a:t> beyond, and </a:t>
            </a:r>
            <a:r>
              <a:rPr lang="en-US" altLang="en-US" sz="2800" b="1" dirty="0" smtClean="0"/>
              <a:t>may</a:t>
            </a:r>
            <a:r>
              <a:rPr lang="en-US" altLang="en-US" sz="2800" dirty="0" smtClean="0"/>
              <a:t> be </a:t>
            </a:r>
            <a:r>
              <a:rPr lang="en-US" altLang="en-US" sz="2800" dirty="0"/>
              <a:t>asked to serve on their district and conference committees</a:t>
            </a:r>
          </a:p>
          <a:p>
            <a:pPr marL="457200" indent="-457200">
              <a:buFont typeface="Wingdings" panose="05000000000000000000" pitchFamily="2" charset="2"/>
              <a:buChar char="v"/>
            </a:pPr>
            <a:r>
              <a:rPr lang="en-US" altLang="en-US" sz="2800" b="1" dirty="0"/>
              <a:t>May </a:t>
            </a:r>
            <a:r>
              <a:rPr lang="en-US" altLang="en-US" sz="2800" dirty="0" smtClean="0"/>
              <a:t>serve local </a:t>
            </a:r>
            <a:r>
              <a:rPr lang="en-US" altLang="en-US" sz="2800" dirty="0"/>
              <a:t>churches other than the one where they hold membership</a:t>
            </a:r>
          </a:p>
        </p:txBody>
      </p:sp>
      <p:pic>
        <p:nvPicPr>
          <p:cNvPr id="155653" name="Content Placeholder 3" descr="LayServMin_l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0461" y="217884"/>
            <a:ext cx="1707607" cy="1660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480126"/>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3622876" cy="5143500"/>
          </a:xfrm>
        </p:spPr>
      </p:pic>
      <p:sp>
        <p:nvSpPr>
          <p:cNvPr id="156674" name="Title 1"/>
          <p:cNvSpPr>
            <a:spLocks noGrp="1"/>
          </p:cNvSpPr>
          <p:nvPr>
            <p:ph type="title"/>
          </p:nvPr>
        </p:nvSpPr>
        <p:spPr>
          <a:xfrm>
            <a:off x="1834587" y="1144252"/>
            <a:ext cx="7620000" cy="857250"/>
          </a:xfrm>
        </p:spPr>
        <p:txBody>
          <a:bodyPr/>
          <a:lstStyle/>
          <a:p>
            <a:r>
              <a:rPr lang="en-US" altLang="en-US" sz="5400" b="1" dirty="0">
                <a:effectLst>
                  <a:outerShdw blurRad="38100" dist="38100" dir="2700000" algn="tl">
                    <a:srgbClr val="000000">
                      <a:alpha val="43137"/>
                    </a:srgbClr>
                  </a:outerShdw>
                </a:effectLst>
                <a:latin typeface="+mn-lt"/>
                <a:cs typeface="Trebuchet MS" panose="020B0603020202020204" pitchFamily="34" charset="0"/>
              </a:rPr>
              <a:t>The Role of Lay Speaker</a:t>
            </a:r>
          </a:p>
        </p:txBody>
      </p:sp>
    </p:spTree>
    <p:extLst>
      <p:ext uri="{BB962C8B-B14F-4D97-AF65-F5344CB8AC3E}">
        <p14:creationId xmlns:p14="http://schemas.microsoft.com/office/powerpoint/2010/main" val="3162580172"/>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81142" y="0"/>
            <a:ext cx="6107057" cy="5143500"/>
          </a:xfrm>
        </p:spPr>
      </p:pic>
      <p:sp>
        <p:nvSpPr>
          <p:cNvPr id="2" name="Title 1"/>
          <p:cNvSpPr>
            <a:spLocks noGrp="1"/>
          </p:cNvSpPr>
          <p:nvPr>
            <p:ph type="title"/>
          </p:nvPr>
        </p:nvSpPr>
        <p:spPr>
          <a:xfrm>
            <a:off x="0" y="863301"/>
            <a:ext cx="2581142" cy="3416897"/>
          </a:xfrm>
        </p:spPr>
        <p:txBody>
          <a:bodyPr/>
          <a:lstStyle/>
          <a:p>
            <a:pPr algn="ctr"/>
            <a:r>
              <a:rPr lang="en-US" sz="5400" b="1" dirty="0" smtClean="0">
                <a:solidFill>
                  <a:schemeClr val="bg2">
                    <a:lumMod val="50000"/>
                  </a:schemeClr>
                </a:solidFill>
                <a:effectLst>
                  <a:outerShdw blurRad="38100" dist="38100" dir="2700000" algn="tl">
                    <a:srgbClr val="000000">
                      <a:alpha val="43137"/>
                    </a:srgbClr>
                  </a:outerShdw>
                </a:effectLst>
                <a:latin typeface="+mn-lt"/>
              </a:rPr>
              <a:t>Certified Lay Minister</a:t>
            </a:r>
            <a:endParaRPr lang="en-US" sz="5400" b="1" dirty="0">
              <a:solidFill>
                <a:schemeClr val="bg2">
                  <a:lumMod val="50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33258459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0" y="0"/>
            <a:ext cx="8680036" cy="5143500"/>
          </a:xfrm>
          <a:prstGeom prst="rect">
            <a:avLst/>
          </a:prstGeom>
        </p:spPr>
      </p:pic>
      <p:sp>
        <p:nvSpPr>
          <p:cNvPr id="202754" name="Rectangle 2"/>
          <p:cNvSpPr>
            <a:spLocks noGrp="1" noChangeArrowheads="1"/>
          </p:cNvSpPr>
          <p:nvPr>
            <p:ph type="title"/>
          </p:nvPr>
        </p:nvSpPr>
        <p:spPr>
          <a:xfrm>
            <a:off x="4884516" y="3633519"/>
            <a:ext cx="3553429" cy="692944"/>
          </a:xfrm>
        </p:spPr>
        <p:txBody>
          <a:bodyPr/>
          <a:lstStyle/>
          <a:p>
            <a:pPr algn="ctr" eaLnBrk="1" hangingPunct="1"/>
            <a:r>
              <a:rPr lang="en-US" altLang="en-US" sz="7200" b="1" dirty="0" smtClean="0">
                <a:effectLst>
                  <a:outerShdw blurRad="38100" dist="38100" dir="2700000" algn="tl">
                    <a:srgbClr val="000000">
                      <a:alpha val="43137"/>
                    </a:srgbClr>
                  </a:outerShdw>
                </a:effectLst>
                <a:latin typeface="+mn-lt"/>
                <a:cs typeface="Trebuchet MS" panose="020B0603020202020204" pitchFamily="34" charset="0"/>
              </a:rPr>
              <a:t>We are called!</a:t>
            </a:r>
            <a:endParaRPr lang="en-US" altLang="en-US" sz="7200" b="1" dirty="0">
              <a:effectLst>
                <a:outerShdw blurRad="38100" dist="38100" dir="2700000" algn="tl">
                  <a:srgbClr val="000000">
                    <a:alpha val="43137"/>
                  </a:srgbClr>
                </a:outerShdw>
              </a:effectLst>
              <a:latin typeface="+mn-lt"/>
              <a:cs typeface="Trebuchet MS" panose="020B0603020202020204" pitchFamily="34" charset="0"/>
            </a:endParaRPr>
          </a:p>
        </p:txBody>
      </p:sp>
      <p:sp>
        <p:nvSpPr>
          <p:cNvPr id="163844" name="Rectangle 6"/>
          <p:cNvSpPr>
            <a:spLocks noGrp="1" noChangeArrowheads="1"/>
          </p:cNvSpPr>
          <p:nvPr>
            <p:ph type="sldNum" sz="quarter" idx="4294967295"/>
          </p:nvPr>
        </p:nvSpPr>
        <p:spPr bwMode="auto">
          <a:xfrm>
            <a:off x="1572816" y="4463654"/>
            <a:ext cx="456009" cy="2738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spcAft>
                <a:spcPts val="45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557213" indent="-214313" eaLnBrk="0" hangingPunct="0">
              <a:spcBef>
                <a:spcPct val="20000"/>
              </a:spcBef>
              <a:spcAft>
                <a:spcPts val="450"/>
              </a:spcAft>
              <a:buClr>
                <a:schemeClr val="tx2"/>
              </a:buClr>
              <a:buFont typeface="Wingdings 2" panose="05020102010507070707" pitchFamily="18" charset="2"/>
              <a:buChar char=""/>
              <a:defRPr sz="1200">
                <a:solidFill>
                  <a:schemeClr val="tx1"/>
                </a:solidFill>
                <a:latin typeface="Verdana" panose="020B0604030504040204" pitchFamily="34" charset="0"/>
              </a:defRPr>
            </a:lvl2pPr>
            <a:lvl3pPr marL="857250" indent="-171450" eaLnBrk="0" hangingPunct="0">
              <a:spcBef>
                <a:spcPct val="20000"/>
              </a:spcBef>
              <a:spcAft>
                <a:spcPts val="450"/>
              </a:spcAft>
              <a:buClr>
                <a:schemeClr val="tx2"/>
              </a:buClr>
              <a:buFont typeface="Wingdings 2" panose="05020102010507070707" pitchFamily="18" charset="2"/>
              <a:buChar char=""/>
              <a:defRPr sz="1050">
                <a:solidFill>
                  <a:schemeClr val="tx1"/>
                </a:solidFill>
                <a:latin typeface="Verdana" panose="020B0604030504040204" pitchFamily="34" charset="0"/>
              </a:defRPr>
            </a:lvl3pPr>
            <a:lvl4pPr marL="12001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4pPr>
            <a:lvl5pPr marL="15430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5pPr>
            <a:lvl6pPr marL="18859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6pPr>
            <a:lvl7pPr marL="22288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7pPr>
            <a:lvl8pPr marL="25717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8pPr>
            <a:lvl9pPr marL="29146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9pPr>
          </a:lstStyle>
          <a:p>
            <a:pPr>
              <a:spcBef>
                <a:spcPct val="0"/>
              </a:spcBef>
              <a:spcAft>
                <a:spcPct val="0"/>
              </a:spcAft>
              <a:buClrTx/>
              <a:buFontTx/>
              <a:buNone/>
            </a:pPr>
            <a:fld id="{19F6FD5C-EABF-49CD-B094-2E3687FF4BEB}" type="slidenum">
              <a:rPr lang="en-US" altLang="en-US" sz="1050">
                <a:solidFill>
                  <a:schemeClr val="bg1"/>
                </a:solidFill>
                <a:latin typeface="Arial" panose="020B0604020202020204" pitchFamily="34" charset="0"/>
              </a:rPr>
              <a:pPr>
                <a:spcBef>
                  <a:spcPct val="0"/>
                </a:spcBef>
                <a:spcAft>
                  <a:spcPct val="0"/>
                </a:spcAft>
                <a:buClrTx/>
                <a:buFontTx/>
                <a:buNone/>
              </a:pPr>
              <a:t>115</a:t>
            </a:fld>
            <a:endParaRPr lang="en-US" altLang="en-US" sz="1050">
              <a:solidFill>
                <a:schemeClr val="bg1"/>
              </a:solidFill>
              <a:latin typeface="Arial" panose="020B0604020202020204" pitchFamily="34" charset="0"/>
            </a:endParaRPr>
          </a:p>
        </p:txBody>
      </p:sp>
    </p:spTree>
    <p:extLst>
      <p:ext uri="{BB962C8B-B14F-4D97-AF65-F5344CB8AC3E}">
        <p14:creationId xmlns:p14="http://schemas.microsoft.com/office/powerpoint/2010/main" val="12106381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15411" y="1684478"/>
            <a:ext cx="4941666" cy="548350"/>
          </a:xfrm>
        </p:spPr>
        <p:txBody>
          <a:bodyPr/>
          <a:lstStyle/>
          <a:p>
            <a:pPr eaLnBrk="1" hangingPunct="1"/>
            <a:r>
              <a:rPr lang="en-US" altLang="en-US" sz="4000" b="1" dirty="0">
                <a:effectLst>
                  <a:outerShdw blurRad="38100" dist="38100" dir="2700000" algn="tl">
                    <a:srgbClr val="000000">
                      <a:alpha val="43137"/>
                    </a:srgbClr>
                  </a:outerShdw>
                </a:effectLst>
                <a:latin typeface="+mn-lt"/>
                <a:cs typeface="Trebuchet MS" panose="020B0603020202020204" pitchFamily="34" charset="0"/>
              </a:rPr>
              <a:t>Continuous Study and Spiritual Growth</a:t>
            </a:r>
            <a:r>
              <a:rPr lang="en-US" altLang="en-US" sz="2100" dirty="0">
                <a:cs typeface="Trebuchet MS" panose="020B0603020202020204" pitchFamily="34" charset="0"/>
              </a:rPr>
              <a:t/>
            </a:r>
            <a:br>
              <a:rPr lang="en-US" altLang="en-US" sz="2100" dirty="0">
                <a:cs typeface="Trebuchet MS" panose="020B0603020202020204" pitchFamily="34" charset="0"/>
              </a:rPr>
            </a:br>
            <a:r>
              <a:rPr lang="en-US" altLang="en-US" sz="2800" dirty="0" smtClean="0">
                <a:solidFill>
                  <a:schemeClr val="tx2">
                    <a:lumMod val="60000"/>
                    <a:lumOff val="40000"/>
                  </a:schemeClr>
                </a:solidFill>
                <a:latin typeface="+mn-lt"/>
                <a:cs typeface="Trebuchet MS" panose="020B0603020202020204" pitchFamily="34" charset="0"/>
              </a:rPr>
              <a:t>Disciple: One who reflects Jesus</a:t>
            </a:r>
            <a:r>
              <a:rPr lang="en-US" altLang="en-US" dirty="0" smtClean="0">
                <a:cs typeface="Trebuchet MS" panose="020B0603020202020204" pitchFamily="34" charset="0"/>
              </a:rPr>
              <a:t>		</a:t>
            </a:r>
            <a:br>
              <a:rPr lang="en-US" altLang="en-US" dirty="0" smtClean="0">
                <a:cs typeface="Trebuchet MS" panose="020B0603020202020204" pitchFamily="34" charset="0"/>
              </a:rPr>
            </a:br>
            <a:endParaRPr lang="en-US" altLang="en-US" dirty="0" smtClean="0">
              <a:cs typeface="Trebuchet MS" panose="020B0603020202020204" pitchFamily="34" charset="0"/>
            </a:endParaRPr>
          </a:p>
        </p:txBody>
      </p:sp>
      <p:sp>
        <p:nvSpPr>
          <p:cNvPr id="171011" name="Rectangle 6"/>
          <p:cNvSpPr>
            <a:spLocks noGrp="1" noChangeArrowheads="1"/>
          </p:cNvSpPr>
          <p:nvPr>
            <p:ph type="sldNum" sz="quarter" idx="4294967295"/>
          </p:nvPr>
        </p:nvSpPr>
        <p:spPr bwMode="auto">
          <a:xfrm>
            <a:off x="1572816" y="4463654"/>
            <a:ext cx="456009" cy="2738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spcAft>
                <a:spcPts val="45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557213" indent="-214313" eaLnBrk="0" hangingPunct="0">
              <a:spcBef>
                <a:spcPct val="20000"/>
              </a:spcBef>
              <a:spcAft>
                <a:spcPts val="450"/>
              </a:spcAft>
              <a:buClr>
                <a:schemeClr val="tx2"/>
              </a:buClr>
              <a:buFont typeface="Wingdings 2" panose="05020102010507070707" pitchFamily="18" charset="2"/>
              <a:buChar char=""/>
              <a:defRPr sz="1200">
                <a:solidFill>
                  <a:schemeClr val="tx1"/>
                </a:solidFill>
                <a:latin typeface="Verdana" panose="020B0604030504040204" pitchFamily="34" charset="0"/>
              </a:defRPr>
            </a:lvl2pPr>
            <a:lvl3pPr marL="857250" indent="-171450" eaLnBrk="0" hangingPunct="0">
              <a:spcBef>
                <a:spcPct val="20000"/>
              </a:spcBef>
              <a:spcAft>
                <a:spcPts val="450"/>
              </a:spcAft>
              <a:buClr>
                <a:schemeClr val="tx2"/>
              </a:buClr>
              <a:buFont typeface="Wingdings 2" panose="05020102010507070707" pitchFamily="18" charset="2"/>
              <a:buChar char=""/>
              <a:defRPr sz="1050">
                <a:solidFill>
                  <a:schemeClr val="tx1"/>
                </a:solidFill>
                <a:latin typeface="Verdana" panose="020B0604030504040204" pitchFamily="34" charset="0"/>
              </a:defRPr>
            </a:lvl3pPr>
            <a:lvl4pPr marL="12001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4pPr>
            <a:lvl5pPr marL="15430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5pPr>
            <a:lvl6pPr marL="18859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6pPr>
            <a:lvl7pPr marL="22288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7pPr>
            <a:lvl8pPr marL="25717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8pPr>
            <a:lvl9pPr marL="29146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9pPr>
          </a:lstStyle>
          <a:p>
            <a:pPr>
              <a:spcBef>
                <a:spcPct val="0"/>
              </a:spcBef>
              <a:spcAft>
                <a:spcPct val="0"/>
              </a:spcAft>
              <a:buClrTx/>
              <a:buFontTx/>
              <a:buNone/>
            </a:pPr>
            <a:fld id="{7CFA1728-808A-4C13-96C3-C3FE590C5972}" type="slidenum">
              <a:rPr lang="en-US" altLang="en-US" sz="1050">
                <a:solidFill>
                  <a:schemeClr val="bg1"/>
                </a:solidFill>
                <a:latin typeface="Arial" panose="020B0604020202020204" pitchFamily="34" charset="0"/>
              </a:rPr>
              <a:pPr>
                <a:spcBef>
                  <a:spcPct val="0"/>
                </a:spcBef>
                <a:spcAft>
                  <a:spcPct val="0"/>
                </a:spcAft>
                <a:buClrTx/>
                <a:buFontTx/>
                <a:buNone/>
              </a:pPr>
              <a:t>116</a:t>
            </a:fld>
            <a:endParaRPr lang="en-US" altLang="en-US" sz="1050">
              <a:solidFill>
                <a:schemeClr val="bg1"/>
              </a:solidFill>
              <a:latin typeface="Arial" panose="020B0604020202020204" pitchFamily="34" charset="0"/>
            </a:endParaRPr>
          </a:p>
        </p:txBody>
      </p:sp>
      <p:sp>
        <p:nvSpPr>
          <p:cNvPr id="171012" name="Rectangle 6"/>
          <p:cNvSpPr>
            <a:spLocks noChangeArrowheads="1"/>
          </p:cNvSpPr>
          <p:nvPr/>
        </p:nvSpPr>
        <p:spPr bwMode="auto">
          <a:xfrm>
            <a:off x="315411" y="2235360"/>
            <a:ext cx="4071034" cy="3047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spcAft>
                <a:spcPts val="60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742950" indent="-285750" eaLnBrk="0" hangingPunct="0">
              <a:spcBef>
                <a:spcPct val="20000"/>
              </a:spcBef>
              <a:spcAft>
                <a:spcPts val="600"/>
              </a:spcAft>
              <a:buClr>
                <a:schemeClr val="tx2"/>
              </a:buClr>
              <a:buFont typeface="Wingdings 2" panose="05020102010507070707" pitchFamily="18" charset="2"/>
              <a:buChar char=""/>
              <a:defRPr sz="1600">
                <a:solidFill>
                  <a:schemeClr val="tx1"/>
                </a:solidFill>
                <a:latin typeface="Verdana" panose="020B0604030504040204" pitchFamily="34" charset="0"/>
              </a:defRPr>
            </a:lvl2pPr>
            <a:lvl3pPr marL="1143000" indent="-228600" eaLnBrk="0" hangingPunct="0">
              <a:spcBef>
                <a:spcPct val="20000"/>
              </a:spcBef>
              <a:spcAft>
                <a:spcPts val="600"/>
              </a:spcAft>
              <a:buClr>
                <a:schemeClr val="tx2"/>
              </a:buClr>
              <a:buFont typeface="Wingdings 2" panose="05020102010507070707" pitchFamily="18" charset="2"/>
              <a:buChar char=""/>
              <a:defRPr sz="1400">
                <a:solidFill>
                  <a:schemeClr val="tx1"/>
                </a:solidFill>
                <a:latin typeface="Verdana" panose="020B0604030504040204" pitchFamily="34" charset="0"/>
              </a:defRPr>
            </a:lvl3pPr>
            <a:lvl4pPr marL="16002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4pPr>
            <a:lvl5pPr marL="20574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9pPr>
          </a:lstStyle>
          <a:p>
            <a:pPr eaLnBrk="1" hangingPunct="1">
              <a:spcAft>
                <a:spcPct val="0"/>
              </a:spcAft>
              <a:buClrTx/>
              <a:buFontTx/>
              <a:buNone/>
            </a:pPr>
            <a:r>
              <a:rPr lang="en-US" altLang="en-US" sz="2100" dirty="0" smtClean="0">
                <a:latin typeface="Arial" panose="020B0604020202020204" pitchFamily="34" charset="0"/>
              </a:rPr>
              <a:t>	</a:t>
            </a:r>
            <a:r>
              <a:rPr lang="en-US" altLang="en-US" sz="2800" dirty="0" smtClean="0">
                <a:latin typeface="+mn-lt"/>
              </a:rPr>
              <a:t>“</a:t>
            </a:r>
            <a:r>
              <a:rPr lang="en-US" altLang="en-US" sz="2800" dirty="0">
                <a:latin typeface="+mn-lt"/>
              </a:rPr>
              <a:t>Discipleship is not a question of our own doing; it is a matter of making room for God so that he can live in us</a:t>
            </a:r>
            <a:r>
              <a:rPr lang="en-US" altLang="en-US" sz="2800" dirty="0" smtClean="0">
                <a:latin typeface="+mn-lt"/>
              </a:rPr>
              <a:t>.”—</a:t>
            </a:r>
            <a:r>
              <a:rPr lang="en-US" altLang="en-US" sz="1400" i="1" dirty="0" smtClean="0">
                <a:latin typeface="Arial" panose="020B0604020202020204" pitchFamily="34" charset="0"/>
              </a:rPr>
              <a:t>J.H. Arnold</a:t>
            </a:r>
            <a:endParaRPr lang="en-US" altLang="en-US" sz="1400" i="1" dirty="0">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077" y="0"/>
            <a:ext cx="3429000" cy="5143500"/>
          </a:xfrm>
          <a:prstGeom prst="rect">
            <a:avLst/>
          </a:prstGeom>
        </p:spPr>
      </p:pic>
    </p:spTree>
    <p:extLst>
      <p:ext uri="{BB962C8B-B14F-4D97-AF65-F5344CB8AC3E}">
        <p14:creationId xmlns:p14="http://schemas.microsoft.com/office/powerpoint/2010/main" val="1613150490"/>
      </p:ext>
    </p:extLst>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177" y="135918"/>
            <a:ext cx="7620000" cy="857250"/>
          </a:xfrm>
        </p:spPr>
        <p:txBody>
          <a:bodyPr/>
          <a:lstStyle/>
          <a:p>
            <a:r>
              <a:rPr lang="en-US" sz="4000" b="1" dirty="0" smtClean="0">
                <a:effectLst>
                  <a:outerShdw blurRad="38100" dist="38100" dir="2700000" algn="tl">
                    <a:srgbClr val="000000">
                      <a:alpha val="43137"/>
                    </a:srgbClr>
                  </a:outerShdw>
                </a:effectLst>
                <a:latin typeface="+mn-lt"/>
              </a:rPr>
              <a:t>ONGOING OUTREACH: Hospitality </a:t>
            </a:r>
            <a:endParaRPr lang="en-US" sz="4000" b="1" dirty="0">
              <a:effectLst>
                <a:outerShdw blurRad="38100" dist="38100" dir="2700000" algn="tl">
                  <a:srgbClr val="000000">
                    <a:alpha val="43137"/>
                  </a:srgbClr>
                </a:outerShdw>
              </a:effectLst>
              <a:latin typeface="+mn-lt"/>
            </a:endParaRPr>
          </a:p>
        </p:txBody>
      </p:sp>
      <p:sp>
        <p:nvSpPr>
          <p:cNvPr id="4" name="Rectangle 3"/>
          <p:cNvSpPr>
            <a:spLocks noGrp="1" noChangeArrowheads="1"/>
          </p:cNvSpPr>
          <p:nvPr>
            <p:ph idx="1"/>
          </p:nvPr>
        </p:nvSpPr>
        <p:spPr>
          <a:xfrm>
            <a:off x="376177" y="1230234"/>
            <a:ext cx="7620000" cy="3472404"/>
          </a:xfrm>
        </p:spPr>
        <p:txBody>
          <a:bodyPr>
            <a:normAutofit/>
          </a:bodyPr>
          <a:lstStyle/>
          <a:p>
            <a:pPr eaLnBrk="1" hangingPunct="1"/>
            <a:r>
              <a:rPr lang="en-US" altLang="en-US" sz="2800" dirty="0" smtClean="0"/>
              <a:t>What are some ways you can practice hospitality at church or during a meeting this week?</a:t>
            </a:r>
          </a:p>
          <a:p>
            <a:pPr eaLnBrk="1" hangingPunct="1"/>
            <a:r>
              <a:rPr lang="en-US" altLang="en-US" sz="2800" dirty="0" smtClean="0"/>
              <a:t>What are some ways you can practice hospitality outside the church in your community and workplace?</a:t>
            </a:r>
          </a:p>
          <a:p>
            <a:pPr eaLnBrk="1" hangingPunct="1"/>
            <a:r>
              <a:rPr lang="en-US" altLang="en-US" sz="2800" dirty="0" smtClean="0"/>
              <a:t>What difference does hospitality make – to others and to you?</a:t>
            </a:r>
          </a:p>
        </p:txBody>
      </p:sp>
    </p:spTree>
    <p:extLst>
      <p:ext uri="{BB962C8B-B14F-4D97-AF65-F5344CB8AC3E}">
        <p14:creationId xmlns:p14="http://schemas.microsoft.com/office/powerpoint/2010/main" val="129310654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effectLst>
                  <a:outerShdw blurRad="38100" dist="38100" dir="2700000" algn="tl">
                    <a:srgbClr val="000000">
                      <a:alpha val="43137"/>
                    </a:srgbClr>
                  </a:outerShdw>
                </a:effectLst>
                <a:latin typeface="+mn-lt"/>
              </a:rPr>
              <a:t>APPRECIATIVE INQUIRY</a:t>
            </a:r>
            <a:endParaRPr lang="en-US" sz="4000" b="1" dirty="0">
              <a:effectLst>
                <a:outerShdw blurRad="38100" dist="38100" dir="2700000" algn="tl">
                  <a:srgbClr val="000000">
                    <a:alpha val="43137"/>
                  </a:srgbClr>
                </a:outerShdw>
              </a:effectLst>
              <a:latin typeface="+mn-lt"/>
            </a:endParaRPr>
          </a:p>
        </p:txBody>
      </p:sp>
      <p:sp>
        <p:nvSpPr>
          <p:cNvPr id="4" name="Rectangle 2"/>
          <p:cNvSpPr>
            <a:spLocks noGrp="1" noChangeArrowheads="1"/>
          </p:cNvSpPr>
          <p:nvPr>
            <p:ph idx="1"/>
          </p:nvPr>
        </p:nvSpPr>
        <p:spPr>
          <a:xfrm>
            <a:off x="457200" y="1059612"/>
            <a:ext cx="7841848" cy="3600450"/>
          </a:xfrm>
        </p:spPr>
        <p:txBody>
          <a:bodyPr>
            <a:normAutofit/>
          </a:bodyPr>
          <a:lstStyle/>
          <a:p>
            <a:pPr eaLnBrk="1" hangingPunct="1">
              <a:buFontTx/>
              <a:buNone/>
            </a:pPr>
            <a:r>
              <a:rPr lang="en-US" altLang="en-US" sz="2800" u="sng" dirty="0"/>
              <a:t>Problem Solving</a:t>
            </a:r>
            <a:r>
              <a:rPr lang="en-US" altLang="en-US" sz="2800" u="sng" dirty="0" smtClean="0"/>
              <a:t>	    _______   </a:t>
            </a:r>
            <a:r>
              <a:rPr lang="en-US" altLang="en-US" sz="2800" u="sng" dirty="0"/>
              <a:t>Appreciative Inquiry</a:t>
            </a:r>
          </a:p>
          <a:p>
            <a:pPr eaLnBrk="1" hangingPunct="1">
              <a:buFontTx/>
              <a:buNone/>
            </a:pPr>
            <a:r>
              <a:rPr lang="en-US" altLang="en-US" sz="2800" dirty="0" smtClean="0"/>
              <a:t>Describe </a:t>
            </a:r>
            <a:r>
              <a:rPr lang="en-US" altLang="en-US" sz="2800" dirty="0"/>
              <a:t>Problem	</a:t>
            </a:r>
            <a:r>
              <a:rPr lang="en-US" altLang="en-US" sz="2800" dirty="0" smtClean="0"/>
              <a:t>		Discover </a:t>
            </a:r>
            <a:r>
              <a:rPr lang="en-US" altLang="en-US" sz="2800" dirty="0"/>
              <a:t>Capacity</a:t>
            </a:r>
          </a:p>
          <a:p>
            <a:pPr eaLnBrk="1" hangingPunct="1">
              <a:buFontTx/>
              <a:buNone/>
            </a:pPr>
            <a:r>
              <a:rPr lang="en-US" altLang="en-US" sz="2800" dirty="0"/>
              <a:t>Diagnose Causes	</a:t>
            </a:r>
            <a:r>
              <a:rPr lang="en-US" altLang="en-US" sz="2800" dirty="0" smtClean="0"/>
              <a:t>		Dream </a:t>
            </a:r>
            <a:r>
              <a:rPr lang="en-US" altLang="en-US" sz="2800" dirty="0"/>
              <a:t>the Possible</a:t>
            </a:r>
          </a:p>
          <a:p>
            <a:pPr eaLnBrk="1" hangingPunct="1">
              <a:buFontTx/>
              <a:buNone/>
            </a:pPr>
            <a:r>
              <a:rPr lang="en-US" altLang="en-US" sz="2800" dirty="0"/>
              <a:t>Designate Fix		</a:t>
            </a:r>
            <a:r>
              <a:rPr lang="en-US" altLang="en-US" sz="2800" dirty="0" smtClean="0"/>
              <a:t>	Design </a:t>
            </a:r>
            <a:r>
              <a:rPr lang="en-US" altLang="en-US" sz="2800" dirty="0"/>
              <a:t>the Best</a:t>
            </a:r>
          </a:p>
          <a:p>
            <a:pPr eaLnBrk="1" hangingPunct="1">
              <a:buFontTx/>
              <a:buNone/>
            </a:pPr>
            <a:r>
              <a:rPr lang="en-US" altLang="en-US" sz="2800" dirty="0"/>
              <a:t>Develop Plan	       </a:t>
            </a:r>
            <a:r>
              <a:rPr lang="en-US" altLang="en-US" sz="2800" dirty="0" smtClean="0"/>
              <a:t>		Deliver </a:t>
            </a:r>
            <a:r>
              <a:rPr lang="en-US" altLang="en-US" sz="2800" dirty="0"/>
              <a:t>the New Way</a:t>
            </a:r>
          </a:p>
        </p:txBody>
      </p:sp>
      <p:sp>
        <p:nvSpPr>
          <p:cNvPr id="6" name="Text Box 4"/>
          <p:cNvSpPr txBox="1">
            <a:spLocks noChangeArrowheads="1"/>
          </p:cNvSpPr>
          <p:nvPr/>
        </p:nvSpPr>
        <p:spPr bwMode="auto">
          <a:xfrm>
            <a:off x="457200" y="3827424"/>
            <a:ext cx="4092375" cy="1200329"/>
          </a:xfrm>
          <a:prstGeom prst="rect">
            <a:avLst/>
          </a:prstGeom>
          <a:solidFill>
            <a:srgbClr val="BBE0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742950" indent="-285750" eaLnBrk="0" hangingPunct="0">
              <a:spcBef>
                <a:spcPct val="20000"/>
              </a:spcBef>
              <a:spcAft>
                <a:spcPts val="600"/>
              </a:spcAft>
              <a:buClr>
                <a:schemeClr val="tx2"/>
              </a:buClr>
              <a:buFont typeface="Wingdings 2" panose="05020102010507070707" pitchFamily="18" charset="2"/>
              <a:buChar char=""/>
              <a:defRPr sz="1600">
                <a:solidFill>
                  <a:schemeClr val="tx1"/>
                </a:solidFill>
                <a:latin typeface="Verdana" panose="020B0604030504040204" pitchFamily="34" charset="0"/>
              </a:defRPr>
            </a:lvl2pPr>
            <a:lvl3pPr marL="1143000" indent="-228600" eaLnBrk="0" hangingPunct="0">
              <a:spcBef>
                <a:spcPct val="20000"/>
              </a:spcBef>
              <a:spcAft>
                <a:spcPts val="600"/>
              </a:spcAft>
              <a:buClr>
                <a:schemeClr val="tx2"/>
              </a:buClr>
              <a:buFont typeface="Wingdings 2" panose="05020102010507070707" pitchFamily="18" charset="2"/>
              <a:buChar char=""/>
              <a:defRPr sz="1400">
                <a:solidFill>
                  <a:schemeClr val="tx1"/>
                </a:solidFill>
                <a:latin typeface="Verdana" panose="020B0604030504040204" pitchFamily="34" charset="0"/>
              </a:defRPr>
            </a:lvl3pPr>
            <a:lvl4pPr marL="16002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4pPr>
            <a:lvl5pPr marL="20574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9pPr>
          </a:lstStyle>
          <a:p>
            <a:pPr eaLnBrk="1" hangingPunct="1">
              <a:spcBef>
                <a:spcPts val="0"/>
              </a:spcBef>
              <a:spcAft>
                <a:spcPct val="0"/>
              </a:spcAft>
              <a:buClrTx/>
              <a:buFontTx/>
              <a:buNone/>
            </a:pPr>
            <a:r>
              <a:rPr lang="en-US" altLang="en-US" dirty="0">
                <a:latin typeface="Calibri" panose="020F0502020204030204" pitchFamily="34" charset="0"/>
              </a:rPr>
              <a:t>Basic Assumptions: You are lacking, </a:t>
            </a:r>
            <a:r>
              <a:rPr lang="en-US" altLang="en-US" dirty="0" smtClean="0">
                <a:latin typeface="Calibri" panose="020F0502020204030204" pitchFamily="34" charset="0"/>
              </a:rPr>
              <a:t>defective, </a:t>
            </a:r>
            <a:r>
              <a:rPr lang="en-US" altLang="en-US" dirty="0">
                <a:latin typeface="Calibri" panose="020F0502020204030204" pitchFamily="34" charset="0"/>
              </a:rPr>
              <a:t>and needy (Human “sin</a:t>
            </a:r>
            <a:r>
              <a:rPr lang="en-US" altLang="en-US" dirty="0" smtClean="0">
                <a:latin typeface="Calibri" panose="020F0502020204030204" pitchFamily="34" charset="0"/>
              </a:rPr>
              <a:t>”). </a:t>
            </a:r>
          </a:p>
          <a:p>
            <a:pPr eaLnBrk="1" hangingPunct="1">
              <a:spcBef>
                <a:spcPts val="0"/>
              </a:spcBef>
              <a:spcAft>
                <a:spcPct val="0"/>
              </a:spcAft>
              <a:buClrTx/>
              <a:buFontTx/>
              <a:buNone/>
            </a:pPr>
            <a:r>
              <a:rPr lang="en-US" altLang="en-US" dirty="0" smtClean="0">
                <a:latin typeface="Calibri" panose="020F0502020204030204" pitchFamily="34" charset="0"/>
              </a:rPr>
              <a:t>If you </a:t>
            </a:r>
            <a:r>
              <a:rPr lang="en-US" altLang="en-US" dirty="0">
                <a:latin typeface="Calibri" panose="020F0502020204030204" pitchFamily="34" charset="0"/>
              </a:rPr>
              <a:t>work harder on your deficits, </a:t>
            </a:r>
            <a:endParaRPr lang="en-US" altLang="en-US" dirty="0" smtClean="0">
              <a:latin typeface="Calibri" panose="020F0502020204030204" pitchFamily="34" charset="0"/>
            </a:endParaRPr>
          </a:p>
          <a:p>
            <a:pPr eaLnBrk="1" hangingPunct="1">
              <a:spcBef>
                <a:spcPts val="0"/>
              </a:spcBef>
              <a:spcAft>
                <a:spcPct val="0"/>
              </a:spcAft>
              <a:buClrTx/>
              <a:buFontTx/>
              <a:buNone/>
            </a:pPr>
            <a:r>
              <a:rPr lang="en-US" altLang="en-US" dirty="0" smtClean="0">
                <a:latin typeface="Calibri" panose="020F0502020204030204" pitchFamily="34" charset="0"/>
              </a:rPr>
              <a:t>you will </a:t>
            </a:r>
            <a:r>
              <a:rPr lang="en-US" altLang="en-US" dirty="0">
                <a:latin typeface="Calibri" panose="020F0502020204030204" pitchFamily="34" charset="0"/>
              </a:rPr>
              <a:t>get </a:t>
            </a:r>
            <a:r>
              <a:rPr lang="en-US" altLang="en-US" dirty="0" smtClean="0">
                <a:latin typeface="Calibri" panose="020F0502020204030204" pitchFamily="34" charset="0"/>
              </a:rPr>
              <a:t>better.</a:t>
            </a:r>
            <a:endParaRPr lang="en-US" altLang="en-US" dirty="0">
              <a:latin typeface="Calibri" panose="020F0502020204030204" pitchFamily="34" charset="0"/>
            </a:endParaRPr>
          </a:p>
        </p:txBody>
      </p:sp>
      <p:sp>
        <p:nvSpPr>
          <p:cNvPr id="7" name="Text Box 5"/>
          <p:cNvSpPr txBox="1">
            <a:spLocks noChangeArrowheads="1"/>
          </p:cNvSpPr>
          <p:nvPr/>
        </p:nvSpPr>
        <p:spPr bwMode="auto">
          <a:xfrm>
            <a:off x="4549575" y="3827423"/>
            <a:ext cx="3935392" cy="1200329"/>
          </a:xfrm>
          <a:prstGeom prst="rect">
            <a:avLst/>
          </a:prstGeom>
          <a:solidFill>
            <a:srgbClr val="BBE0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742950" indent="-285750" eaLnBrk="0" hangingPunct="0">
              <a:spcBef>
                <a:spcPct val="20000"/>
              </a:spcBef>
              <a:spcAft>
                <a:spcPts val="600"/>
              </a:spcAft>
              <a:buClr>
                <a:schemeClr val="tx2"/>
              </a:buClr>
              <a:buFont typeface="Wingdings 2" panose="05020102010507070707" pitchFamily="18" charset="2"/>
              <a:buChar char=""/>
              <a:defRPr sz="1600">
                <a:solidFill>
                  <a:schemeClr val="tx1"/>
                </a:solidFill>
                <a:latin typeface="Verdana" panose="020B0604030504040204" pitchFamily="34" charset="0"/>
              </a:defRPr>
            </a:lvl2pPr>
            <a:lvl3pPr marL="1143000" indent="-228600" eaLnBrk="0" hangingPunct="0">
              <a:spcBef>
                <a:spcPct val="20000"/>
              </a:spcBef>
              <a:spcAft>
                <a:spcPts val="600"/>
              </a:spcAft>
              <a:buClr>
                <a:schemeClr val="tx2"/>
              </a:buClr>
              <a:buFont typeface="Wingdings 2" panose="05020102010507070707" pitchFamily="18" charset="2"/>
              <a:buChar char=""/>
              <a:defRPr sz="1400">
                <a:solidFill>
                  <a:schemeClr val="tx1"/>
                </a:solidFill>
                <a:latin typeface="Verdana" panose="020B0604030504040204" pitchFamily="34" charset="0"/>
              </a:defRPr>
            </a:lvl3pPr>
            <a:lvl4pPr marL="16002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4pPr>
            <a:lvl5pPr marL="20574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9pPr>
          </a:lstStyle>
          <a:p>
            <a:pPr eaLnBrk="1" hangingPunct="1">
              <a:spcBef>
                <a:spcPct val="50000"/>
              </a:spcBef>
              <a:spcAft>
                <a:spcPct val="0"/>
              </a:spcAft>
              <a:buClrTx/>
              <a:buFontTx/>
              <a:buNone/>
            </a:pPr>
            <a:r>
              <a:rPr lang="en-US" altLang="en-US" dirty="0">
                <a:latin typeface="Calibri" panose="020F0502020204030204" pitchFamily="34" charset="0"/>
              </a:rPr>
              <a:t>Basic Assumptions: You already have abundantly more than you know (God’s gifts</a:t>
            </a:r>
            <a:r>
              <a:rPr lang="en-US" altLang="en-US" dirty="0" smtClean="0">
                <a:latin typeface="Calibri" panose="020F0502020204030204" pitchFamily="34" charset="0"/>
              </a:rPr>
              <a:t>). </a:t>
            </a:r>
            <a:r>
              <a:rPr lang="en-US" altLang="en-US" dirty="0">
                <a:latin typeface="Calibri" panose="020F0502020204030204" pitchFamily="34" charset="0"/>
              </a:rPr>
              <a:t>If you build on your strengths, you release energy to grow </a:t>
            </a:r>
            <a:r>
              <a:rPr lang="en-US" altLang="en-US" dirty="0" smtClean="0">
                <a:latin typeface="Calibri" panose="020F0502020204030204" pitchFamily="34" charset="0"/>
              </a:rPr>
              <a:t>healthy.</a:t>
            </a:r>
            <a:endParaRPr lang="en-US" altLang="en-US" dirty="0">
              <a:latin typeface="Calibri" panose="020F0502020204030204" pitchFamily="34" charset="0"/>
            </a:endParaRPr>
          </a:p>
        </p:txBody>
      </p:sp>
      <p:cxnSp>
        <p:nvCxnSpPr>
          <p:cNvPr id="9" name="Straight Connector 8"/>
          <p:cNvCxnSpPr/>
          <p:nvPr/>
        </p:nvCxnSpPr>
        <p:spPr>
          <a:xfrm>
            <a:off x="4267200" y="1493135"/>
            <a:ext cx="0" cy="35346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29385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3"/>
          <p:cNvSpPr>
            <a:spLocks noGrp="1" noChangeArrowheads="1"/>
          </p:cNvSpPr>
          <p:nvPr>
            <p:ph type="title"/>
          </p:nvPr>
        </p:nvSpPr>
        <p:spPr>
          <a:xfrm>
            <a:off x="231493" y="511456"/>
            <a:ext cx="8461094" cy="857250"/>
          </a:xfrm>
        </p:spPr>
        <p:txBody>
          <a:bodyPr anchor="b"/>
          <a:lstStyle/>
          <a:p>
            <a:pPr eaLnBrk="1" hangingPunct="1">
              <a:spcBef>
                <a:spcPct val="50000"/>
              </a:spcBef>
            </a:pPr>
            <a:r>
              <a:rPr lang="en-US" altLang="en-US" sz="3600" b="1" dirty="0" smtClean="0">
                <a:solidFill>
                  <a:schemeClr val="tx1">
                    <a:lumMod val="90000"/>
                    <a:lumOff val="10000"/>
                  </a:schemeClr>
                </a:solidFill>
                <a:effectLst>
                  <a:outerShdw blurRad="38100" dist="38100" dir="2700000" algn="tl">
                    <a:srgbClr val="000000">
                      <a:alpha val="43137"/>
                    </a:srgbClr>
                  </a:outerShdw>
                </a:effectLst>
                <a:latin typeface="Calibri" panose="020F0502020204030204" pitchFamily="34" charset="0"/>
                <a:cs typeface="Trebuchet MS" panose="020B0603020202020204" pitchFamily="34" charset="0"/>
              </a:rPr>
              <a:t>A</a:t>
            </a:r>
            <a:r>
              <a:rPr lang="en-US" altLang="en-US" sz="3600" b="1" dirty="0" smtClean="0">
                <a:effectLst>
                  <a:outerShdw blurRad="38100" dist="38100" dir="2700000" algn="tl">
                    <a:srgbClr val="000000">
                      <a:alpha val="43137"/>
                    </a:srgbClr>
                  </a:outerShdw>
                </a:effectLst>
                <a:latin typeface="Calibri" panose="020F0502020204030204" pitchFamily="34" charset="0"/>
                <a:cs typeface="Trebuchet MS" panose="020B0603020202020204" pitchFamily="34" charset="0"/>
              </a:rPr>
              <a:t>sset-</a:t>
            </a:r>
            <a:r>
              <a:rPr lang="en-US" altLang="en-US" sz="3600" b="1" dirty="0" smtClean="0">
                <a:solidFill>
                  <a:schemeClr val="tx1">
                    <a:lumMod val="90000"/>
                    <a:lumOff val="10000"/>
                  </a:schemeClr>
                </a:solidFill>
                <a:effectLst>
                  <a:outerShdw blurRad="38100" dist="38100" dir="2700000" algn="tl">
                    <a:srgbClr val="000000">
                      <a:alpha val="43137"/>
                    </a:srgbClr>
                  </a:outerShdw>
                </a:effectLst>
                <a:latin typeface="Calibri" panose="020F0502020204030204" pitchFamily="34" charset="0"/>
                <a:cs typeface="Trebuchet MS" panose="020B0603020202020204" pitchFamily="34" charset="0"/>
              </a:rPr>
              <a:t>B</a:t>
            </a:r>
            <a:r>
              <a:rPr lang="en-US" altLang="en-US" sz="3600" b="1" dirty="0" smtClean="0">
                <a:effectLst>
                  <a:outerShdw blurRad="38100" dist="38100" dir="2700000" algn="tl">
                    <a:srgbClr val="000000">
                      <a:alpha val="43137"/>
                    </a:srgbClr>
                  </a:outerShdw>
                </a:effectLst>
                <a:latin typeface="Calibri" panose="020F0502020204030204" pitchFamily="34" charset="0"/>
                <a:cs typeface="Trebuchet MS" panose="020B0603020202020204" pitchFamily="34" charset="0"/>
              </a:rPr>
              <a:t>ased </a:t>
            </a:r>
            <a:r>
              <a:rPr lang="en-US" altLang="en-US" sz="3600" b="1" dirty="0" smtClean="0">
                <a:solidFill>
                  <a:schemeClr val="tx1">
                    <a:lumMod val="90000"/>
                    <a:lumOff val="10000"/>
                  </a:schemeClr>
                </a:solidFill>
                <a:effectLst>
                  <a:outerShdw blurRad="38100" dist="38100" dir="2700000" algn="tl">
                    <a:srgbClr val="000000">
                      <a:alpha val="43137"/>
                    </a:srgbClr>
                  </a:outerShdw>
                </a:effectLst>
                <a:latin typeface="Calibri" panose="020F0502020204030204" pitchFamily="34" charset="0"/>
                <a:cs typeface="Trebuchet MS" panose="020B0603020202020204" pitchFamily="34" charset="0"/>
              </a:rPr>
              <a:t>C</a:t>
            </a:r>
            <a:r>
              <a:rPr lang="en-US" altLang="en-US" sz="3600" b="1" dirty="0" smtClean="0">
                <a:effectLst>
                  <a:outerShdw blurRad="38100" dist="38100" dir="2700000" algn="tl">
                    <a:srgbClr val="000000">
                      <a:alpha val="43137"/>
                    </a:srgbClr>
                  </a:outerShdw>
                </a:effectLst>
                <a:latin typeface="Calibri" panose="020F0502020204030204" pitchFamily="34" charset="0"/>
                <a:cs typeface="Trebuchet MS" panose="020B0603020202020204" pitchFamily="34" charset="0"/>
              </a:rPr>
              <a:t>ommunity </a:t>
            </a:r>
            <a:r>
              <a:rPr lang="en-US" altLang="en-US" sz="3600" b="1" dirty="0" smtClean="0">
                <a:solidFill>
                  <a:schemeClr val="tx1">
                    <a:lumMod val="90000"/>
                    <a:lumOff val="10000"/>
                  </a:schemeClr>
                </a:solidFill>
                <a:effectLst>
                  <a:outerShdw blurRad="38100" dist="38100" dir="2700000" algn="tl">
                    <a:srgbClr val="000000">
                      <a:alpha val="43137"/>
                    </a:srgbClr>
                  </a:outerShdw>
                </a:effectLst>
                <a:latin typeface="Calibri" panose="020F0502020204030204" pitchFamily="34" charset="0"/>
                <a:cs typeface="Trebuchet MS" panose="020B0603020202020204" pitchFamily="34" charset="0"/>
              </a:rPr>
              <a:t>D</a:t>
            </a:r>
            <a:r>
              <a:rPr lang="en-US" altLang="en-US" sz="3600" b="1" dirty="0" smtClean="0">
                <a:effectLst>
                  <a:outerShdw blurRad="38100" dist="38100" dir="2700000" algn="tl">
                    <a:srgbClr val="000000">
                      <a:alpha val="43137"/>
                    </a:srgbClr>
                  </a:outerShdw>
                </a:effectLst>
                <a:latin typeface="Calibri" panose="020F0502020204030204" pitchFamily="34" charset="0"/>
                <a:cs typeface="Trebuchet MS" panose="020B0603020202020204" pitchFamily="34" charset="0"/>
              </a:rPr>
              <a:t>evelopment: </a:t>
            </a:r>
            <a:br>
              <a:rPr lang="en-US" altLang="en-US" sz="3600" b="1" dirty="0" smtClean="0">
                <a:effectLst>
                  <a:outerShdw blurRad="38100" dist="38100" dir="2700000" algn="tl">
                    <a:srgbClr val="000000">
                      <a:alpha val="43137"/>
                    </a:srgbClr>
                  </a:outerShdw>
                </a:effectLst>
                <a:latin typeface="Calibri" panose="020F0502020204030204" pitchFamily="34" charset="0"/>
                <a:cs typeface="Trebuchet MS" panose="020B0603020202020204" pitchFamily="34" charset="0"/>
              </a:rPr>
            </a:br>
            <a:r>
              <a:rPr lang="en-US" altLang="en-US" sz="3600" b="1" dirty="0" smtClean="0">
                <a:effectLst>
                  <a:outerShdw blurRad="38100" dist="38100" dir="2700000" algn="tl">
                    <a:srgbClr val="000000">
                      <a:alpha val="43137"/>
                    </a:srgbClr>
                  </a:outerShdw>
                </a:effectLst>
                <a:latin typeface="Calibri" panose="020F0502020204030204" pitchFamily="34" charset="0"/>
                <a:cs typeface="Trebuchet MS" panose="020B0603020202020204" pitchFamily="34" charset="0"/>
              </a:rPr>
              <a:t>How </a:t>
            </a:r>
            <a:r>
              <a:rPr lang="en-US" altLang="en-US" sz="3600" b="1" dirty="0">
                <a:effectLst>
                  <a:outerShdw blurRad="38100" dist="38100" dir="2700000" algn="tl">
                    <a:srgbClr val="000000">
                      <a:alpha val="43137"/>
                    </a:srgbClr>
                  </a:outerShdw>
                </a:effectLst>
                <a:latin typeface="Calibri" panose="020F0502020204030204" pitchFamily="34" charset="0"/>
                <a:cs typeface="Trebuchet MS" panose="020B0603020202020204" pitchFamily="34" charset="0"/>
              </a:rPr>
              <a:t>We Work with Other Partners</a:t>
            </a:r>
          </a:p>
        </p:txBody>
      </p:sp>
      <p:sp>
        <p:nvSpPr>
          <p:cNvPr id="177155" name="Rectangle 2"/>
          <p:cNvSpPr>
            <a:spLocks noGrp="1" noChangeArrowheads="1"/>
          </p:cNvSpPr>
          <p:nvPr>
            <p:ph idx="1"/>
          </p:nvPr>
        </p:nvSpPr>
        <p:spPr>
          <a:xfrm>
            <a:off x="0" y="1368706"/>
            <a:ext cx="8203558" cy="2517494"/>
          </a:xfrm>
        </p:spPr>
        <p:txBody>
          <a:bodyPr>
            <a:noAutofit/>
          </a:bodyPr>
          <a:lstStyle/>
          <a:p>
            <a:pPr marL="114300" indent="0" eaLnBrk="1" hangingPunct="1">
              <a:lnSpc>
                <a:spcPct val="90000"/>
              </a:lnSpc>
              <a:buNone/>
            </a:pPr>
            <a:r>
              <a:rPr lang="en-US" altLang="en-US" sz="2400" dirty="0"/>
              <a:t>Assumptions of ABCD </a:t>
            </a:r>
            <a:r>
              <a:rPr lang="en-US" altLang="en-US" sz="2000" dirty="0"/>
              <a:t>(from Green &amp; Moore, </a:t>
            </a:r>
            <a:r>
              <a:rPr lang="en-US" altLang="en-US" sz="2000" i="1" dirty="0"/>
              <a:t>ABCD Training Group</a:t>
            </a:r>
            <a:r>
              <a:rPr lang="en-US" altLang="en-US" sz="2000" dirty="0" smtClean="0"/>
              <a:t>):</a:t>
            </a:r>
            <a:endParaRPr lang="en-US" altLang="en-US" sz="2000" dirty="0"/>
          </a:p>
          <a:p>
            <a:pPr lvl="1" eaLnBrk="1" hangingPunct="1">
              <a:lnSpc>
                <a:spcPct val="90000"/>
              </a:lnSpc>
            </a:pPr>
            <a:r>
              <a:rPr lang="en-US" altLang="en-US" sz="2800" dirty="0"/>
              <a:t>Everyone has gifts.</a:t>
            </a:r>
          </a:p>
          <a:p>
            <a:pPr lvl="1" eaLnBrk="1" hangingPunct="1">
              <a:lnSpc>
                <a:spcPct val="90000"/>
              </a:lnSpc>
            </a:pPr>
            <a:r>
              <a:rPr lang="en-US" altLang="en-US" sz="2800" dirty="0" smtClean="0"/>
              <a:t>One-on-one </a:t>
            </a:r>
            <a:r>
              <a:rPr lang="en-US" altLang="en-US" sz="2800" dirty="0"/>
              <a:t>relationships are the key.</a:t>
            </a:r>
          </a:p>
          <a:p>
            <a:pPr lvl="1" eaLnBrk="1" hangingPunct="1">
              <a:lnSpc>
                <a:spcPct val="90000"/>
              </a:lnSpc>
            </a:pPr>
            <a:r>
              <a:rPr lang="en-US" altLang="en-US" sz="2800" dirty="0"/>
              <a:t>Real leaders have followers.</a:t>
            </a:r>
          </a:p>
          <a:p>
            <a:pPr lvl="1" eaLnBrk="1" hangingPunct="1">
              <a:lnSpc>
                <a:spcPct val="90000"/>
              </a:lnSpc>
            </a:pPr>
            <a:r>
              <a:rPr lang="en-US" altLang="en-US" sz="2800" dirty="0"/>
              <a:t>Institutions lead best by </a:t>
            </a:r>
            <a:r>
              <a:rPr lang="en-US" altLang="en-US" sz="2800" i="1" dirty="0"/>
              <a:t>serving</a:t>
            </a:r>
            <a:r>
              <a:rPr lang="en-US" altLang="en-US" sz="2800" dirty="0"/>
              <a:t> citizens.</a:t>
            </a:r>
          </a:p>
          <a:p>
            <a:pPr lvl="1" eaLnBrk="1" hangingPunct="1">
              <a:lnSpc>
                <a:spcPct val="90000"/>
              </a:lnSpc>
            </a:pPr>
            <a:r>
              <a:rPr lang="en-US" altLang="en-US" sz="2800" dirty="0"/>
              <a:t>Everyone really </a:t>
            </a:r>
            <a:r>
              <a:rPr lang="en-US" altLang="en-US" sz="2800" dirty="0" smtClean="0"/>
              <a:t>does care</a:t>
            </a:r>
            <a:r>
              <a:rPr lang="en-US" altLang="en-US" sz="2800" dirty="0"/>
              <a:t>. </a:t>
            </a:r>
          </a:p>
          <a:p>
            <a:pPr lvl="1" eaLnBrk="1" hangingPunct="1">
              <a:lnSpc>
                <a:spcPct val="90000"/>
              </a:lnSpc>
            </a:pPr>
            <a:r>
              <a:rPr lang="en-US" altLang="en-US" sz="2800" dirty="0" smtClean="0"/>
              <a:t>People</a:t>
            </a:r>
            <a:r>
              <a:rPr lang="en-US" altLang="en-US" sz="2800" dirty="0"/>
              <a:t>, associations, and institutions act on what they care about.</a:t>
            </a:r>
          </a:p>
        </p:txBody>
      </p:sp>
      <p:sp>
        <p:nvSpPr>
          <p:cNvPr id="177156" name="Rectangle 6"/>
          <p:cNvSpPr>
            <a:spLocks noGrp="1" noChangeArrowheads="1"/>
          </p:cNvSpPr>
          <p:nvPr>
            <p:ph type="sldNum" sz="quarter" idx="4294967295"/>
          </p:nvPr>
        </p:nvSpPr>
        <p:spPr bwMode="auto">
          <a:xfrm>
            <a:off x="1572816" y="4463654"/>
            <a:ext cx="456009" cy="2738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spcAft>
                <a:spcPts val="45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557213" indent="-214313" eaLnBrk="0" hangingPunct="0">
              <a:spcBef>
                <a:spcPct val="20000"/>
              </a:spcBef>
              <a:spcAft>
                <a:spcPts val="450"/>
              </a:spcAft>
              <a:buClr>
                <a:schemeClr val="tx2"/>
              </a:buClr>
              <a:buFont typeface="Wingdings 2" panose="05020102010507070707" pitchFamily="18" charset="2"/>
              <a:buChar char=""/>
              <a:defRPr sz="1200">
                <a:solidFill>
                  <a:schemeClr val="tx1"/>
                </a:solidFill>
                <a:latin typeface="Verdana" panose="020B0604030504040204" pitchFamily="34" charset="0"/>
              </a:defRPr>
            </a:lvl2pPr>
            <a:lvl3pPr marL="857250" indent="-171450" eaLnBrk="0" hangingPunct="0">
              <a:spcBef>
                <a:spcPct val="20000"/>
              </a:spcBef>
              <a:spcAft>
                <a:spcPts val="450"/>
              </a:spcAft>
              <a:buClr>
                <a:schemeClr val="tx2"/>
              </a:buClr>
              <a:buFont typeface="Wingdings 2" panose="05020102010507070707" pitchFamily="18" charset="2"/>
              <a:buChar char=""/>
              <a:defRPr sz="1050">
                <a:solidFill>
                  <a:schemeClr val="tx1"/>
                </a:solidFill>
                <a:latin typeface="Verdana" panose="020B0604030504040204" pitchFamily="34" charset="0"/>
              </a:defRPr>
            </a:lvl3pPr>
            <a:lvl4pPr marL="12001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4pPr>
            <a:lvl5pPr marL="15430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5pPr>
            <a:lvl6pPr marL="18859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6pPr>
            <a:lvl7pPr marL="22288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7pPr>
            <a:lvl8pPr marL="25717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8pPr>
            <a:lvl9pPr marL="29146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9pPr>
          </a:lstStyle>
          <a:p>
            <a:pPr>
              <a:spcBef>
                <a:spcPct val="0"/>
              </a:spcBef>
              <a:spcAft>
                <a:spcPct val="0"/>
              </a:spcAft>
              <a:buClrTx/>
              <a:buFontTx/>
              <a:buNone/>
            </a:pPr>
            <a:fld id="{C9FB6C22-1097-4CB5-884D-6473527E9A7B}" type="slidenum">
              <a:rPr lang="en-US" altLang="en-US" sz="1050">
                <a:solidFill>
                  <a:schemeClr val="bg1"/>
                </a:solidFill>
                <a:latin typeface="Arial" panose="020B0604020202020204" pitchFamily="34" charset="0"/>
              </a:rPr>
              <a:pPr>
                <a:spcBef>
                  <a:spcPct val="0"/>
                </a:spcBef>
                <a:spcAft>
                  <a:spcPct val="0"/>
                </a:spcAft>
                <a:buClrTx/>
                <a:buFontTx/>
                <a:buNone/>
              </a:pPr>
              <a:t>119</a:t>
            </a:fld>
            <a:endParaRPr lang="en-US" altLang="en-US" sz="1050">
              <a:solidFill>
                <a:schemeClr val="bg1"/>
              </a:solidFill>
              <a:latin typeface="Arial" panose="020B0604020202020204" pitchFamily="34" charset="0"/>
            </a:endParaRPr>
          </a:p>
        </p:txBody>
      </p:sp>
    </p:spTree>
    <p:extLst>
      <p:ext uri="{BB962C8B-B14F-4D97-AF65-F5344CB8AC3E}">
        <p14:creationId xmlns:p14="http://schemas.microsoft.com/office/powerpoint/2010/main" val="320348301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857250"/>
          </a:xfrm>
        </p:spPr>
        <p:txBody>
          <a:bodyPr/>
          <a:lstStyle/>
          <a:p>
            <a:pPr algn="ctr"/>
            <a:r>
              <a:rPr lang="en-US" b="1" dirty="0" smtClean="0">
                <a:effectLst>
                  <a:outerShdw blurRad="38100" dist="38100" dir="2700000" algn="tl">
                    <a:srgbClr val="000000">
                      <a:alpha val="43137"/>
                    </a:srgbClr>
                  </a:outerShdw>
                </a:effectLst>
                <a:latin typeface="+mn-lt"/>
              </a:rPr>
              <a:t>A Connectional Church</a:t>
            </a:r>
            <a:endParaRPr lang="en-US" b="1"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457199" y="1206247"/>
            <a:ext cx="7792515" cy="3728797"/>
          </a:xfrm>
        </p:spPr>
        <p:txBody>
          <a:bodyPr>
            <a:noAutofit/>
          </a:bodyPr>
          <a:lstStyle/>
          <a:p>
            <a:pPr>
              <a:buFont typeface="Wingdings" panose="05000000000000000000" pitchFamily="2" charset="2"/>
              <a:buChar char="v"/>
            </a:pPr>
            <a:r>
              <a:rPr lang="en-US" sz="2800" dirty="0" smtClean="0"/>
              <a:t>Mutual responsiveness to one another and the world</a:t>
            </a:r>
          </a:p>
          <a:p>
            <a:pPr>
              <a:buFont typeface="Wingdings" panose="05000000000000000000" pitchFamily="2" charset="2"/>
              <a:buChar char="v"/>
            </a:pPr>
            <a:r>
              <a:rPr lang="en-US" sz="2800" dirty="0" smtClean="0"/>
              <a:t>Accountability to God and one another at all levels of the church</a:t>
            </a:r>
          </a:p>
          <a:p>
            <a:pPr>
              <a:buFont typeface="Wingdings" panose="05000000000000000000" pitchFamily="2" charset="2"/>
              <a:buChar char="v"/>
            </a:pPr>
            <a:r>
              <a:rPr lang="en-US" sz="2800" dirty="0" smtClean="0"/>
              <a:t>Shared mission and ministry through our apportionments and appointment system</a:t>
            </a:r>
          </a:p>
          <a:p>
            <a:pPr>
              <a:buFont typeface="Wingdings" panose="05000000000000000000" pitchFamily="2" charset="2"/>
              <a:buChar char="v"/>
            </a:pPr>
            <a:r>
              <a:rPr lang="en-US" sz="2800" dirty="0" smtClean="0"/>
              <a:t>Prayerful concern for one another as we watch over one another with love </a:t>
            </a:r>
            <a:endParaRPr lang="en-US" sz="2800" dirty="0"/>
          </a:p>
        </p:txBody>
      </p:sp>
    </p:spTree>
    <p:extLst>
      <p:ext uri="{BB962C8B-B14F-4D97-AF65-F5344CB8AC3E}">
        <p14:creationId xmlns:p14="http://schemas.microsoft.com/office/powerpoint/2010/main" val="117909946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961389" y="2452182"/>
            <a:ext cx="4965224" cy="857250"/>
          </a:xfrm>
        </p:spPr>
        <p:txBody>
          <a:bodyPr/>
          <a:lstStyle/>
          <a:p>
            <a:r>
              <a:rPr lang="en-US" sz="5400" dirty="0" smtClean="0">
                <a:effectLst>
                  <a:outerShdw blurRad="38100" dist="38100" dir="2700000" algn="tl">
                    <a:srgbClr val="000000">
                      <a:alpha val="43137"/>
                    </a:srgbClr>
                  </a:outerShdw>
                </a:effectLst>
                <a:latin typeface="+mn-lt"/>
              </a:rPr>
              <a:t>SMALL GROUPS</a:t>
            </a:r>
            <a:endParaRPr lang="en-US" sz="5400" dirty="0">
              <a:effectLst>
                <a:outerShdw blurRad="38100" dist="38100" dir="2700000" algn="tl">
                  <a:srgbClr val="000000">
                    <a:alpha val="43137"/>
                  </a:srgbClr>
                </a:outerShdw>
              </a:effectLst>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9851" y="829733"/>
            <a:ext cx="3368150" cy="3447778"/>
          </a:xfrm>
        </p:spPr>
      </p:pic>
      <p:sp>
        <p:nvSpPr>
          <p:cNvPr id="6" name="TextBox 5"/>
          <p:cNvSpPr txBox="1"/>
          <p:nvPr/>
        </p:nvSpPr>
        <p:spPr>
          <a:xfrm>
            <a:off x="4645192" y="398195"/>
            <a:ext cx="3916101" cy="4401205"/>
          </a:xfrm>
          <a:prstGeom prst="rect">
            <a:avLst/>
          </a:prstGeom>
          <a:noFill/>
        </p:spPr>
        <p:txBody>
          <a:bodyPr wrap="square" rtlCol="0">
            <a:spAutoFit/>
          </a:bodyPr>
          <a:lstStyle/>
          <a:p>
            <a:r>
              <a:rPr lang="en-US" sz="2800" dirty="0" smtClean="0"/>
              <a:t>How do you see your role in making disciples?</a:t>
            </a:r>
          </a:p>
          <a:p>
            <a:endParaRPr lang="en-US" sz="2800" dirty="0" smtClean="0"/>
          </a:p>
          <a:p>
            <a:r>
              <a:rPr lang="en-US" sz="2800" dirty="0" smtClean="0"/>
              <a:t>In what ways can you use your gifts to fulfill this Great Commission?</a:t>
            </a:r>
          </a:p>
          <a:p>
            <a:endParaRPr lang="en-US" sz="2800" dirty="0" smtClean="0"/>
          </a:p>
          <a:p>
            <a:r>
              <a:rPr lang="en-US" sz="2800" dirty="0" smtClean="0"/>
              <a:t>What preparation do you need to follow this commandment?</a:t>
            </a:r>
            <a:endParaRPr lang="en-US" sz="2800" dirty="0"/>
          </a:p>
        </p:txBody>
      </p:sp>
    </p:spTree>
    <p:extLst>
      <p:ext uri="{BB962C8B-B14F-4D97-AF65-F5344CB8AC3E}">
        <p14:creationId xmlns:p14="http://schemas.microsoft.com/office/powerpoint/2010/main" val="64117086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6"/>
          <p:cNvSpPr>
            <a:spLocks noGrp="1" noChangeArrowheads="1"/>
          </p:cNvSpPr>
          <p:nvPr>
            <p:ph type="sldNum" sz="quarter" idx="4294967295"/>
          </p:nvPr>
        </p:nvSpPr>
        <p:spPr bwMode="auto">
          <a:xfrm>
            <a:off x="1572816" y="4463654"/>
            <a:ext cx="456009" cy="2738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spcAft>
                <a:spcPts val="45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557213" indent="-214313" eaLnBrk="0" hangingPunct="0">
              <a:spcBef>
                <a:spcPct val="20000"/>
              </a:spcBef>
              <a:spcAft>
                <a:spcPts val="450"/>
              </a:spcAft>
              <a:buClr>
                <a:schemeClr val="tx2"/>
              </a:buClr>
              <a:buFont typeface="Wingdings 2" panose="05020102010507070707" pitchFamily="18" charset="2"/>
              <a:buChar char=""/>
              <a:defRPr sz="1200">
                <a:solidFill>
                  <a:schemeClr val="tx1"/>
                </a:solidFill>
                <a:latin typeface="Verdana" panose="020B0604030504040204" pitchFamily="34" charset="0"/>
              </a:defRPr>
            </a:lvl2pPr>
            <a:lvl3pPr marL="857250" indent="-171450" eaLnBrk="0" hangingPunct="0">
              <a:spcBef>
                <a:spcPct val="20000"/>
              </a:spcBef>
              <a:spcAft>
                <a:spcPts val="450"/>
              </a:spcAft>
              <a:buClr>
                <a:schemeClr val="tx2"/>
              </a:buClr>
              <a:buFont typeface="Wingdings 2" panose="05020102010507070707" pitchFamily="18" charset="2"/>
              <a:buChar char=""/>
              <a:defRPr sz="1050">
                <a:solidFill>
                  <a:schemeClr val="tx1"/>
                </a:solidFill>
                <a:latin typeface="Verdana" panose="020B0604030504040204" pitchFamily="34" charset="0"/>
              </a:defRPr>
            </a:lvl3pPr>
            <a:lvl4pPr marL="12001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4pPr>
            <a:lvl5pPr marL="15430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5pPr>
            <a:lvl6pPr marL="18859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6pPr>
            <a:lvl7pPr marL="22288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7pPr>
            <a:lvl8pPr marL="25717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8pPr>
            <a:lvl9pPr marL="29146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9pPr>
          </a:lstStyle>
          <a:p>
            <a:pPr>
              <a:spcBef>
                <a:spcPct val="0"/>
              </a:spcBef>
              <a:spcAft>
                <a:spcPct val="0"/>
              </a:spcAft>
              <a:buClrTx/>
              <a:buFontTx/>
              <a:buNone/>
            </a:pPr>
            <a:fld id="{8EC49DDA-EC13-4FC6-BF6A-ED886B6B8E25}" type="slidenum">
              <a:rPr lang="en-US" altLang="en-US" sz="1050">
                <a:solidFill>
                  <a:schemeClr val="bg1"/>
                </a:solidFill>
                <a:latin typeface="Arial" panose="020B0604020202020204" pitchFamily="34" charset="0"/>
              </a:rPr>
              <a:pPr>
                <a:spcBef>
                  <a:spcPct val="0"/>
                </a:spcBef>
                <a:spcAft>
                  <a:spcPct val="0"/>
                </a:spcAft>
                <a:buClrTx/>
                <a:buFontTx/>
                <a:buNone/>
              </a:pPr>
              <a:t>121</a:t>
            </a:fld>
            <a:endParaRPr lang="en-US" altLang="en-US" sz="1050">
              <a:solidFill>
                <a:schemeClr val="bg1"/>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914" y="327875"/>
            <a:ext cx="1828859" cy="4702780"/>
          </a:xfrm>
          <a:prstGeom prst="rect">
            <a:avLst/>
          </a:prstGeom>
        </p:spPr>
      </p:pic>
      <p:sp>
        <p:nvSpPr>
          <p:cNvPr id="5" name="Rectangle 3"/>
          <p:cNvSpPr>
            <a:spLocks noGrp="1" noChangeArrowheads="1"/>
          </p:cNvSpPr>
          <p:nvPr>
            <p:ph idx="1"/>
          </p:nvPr>
        </p:nvSpPr>
        <p:spPr>
          <a:xfrm>
            <a:off x="0" y="96381"/>
            <a:ext cx="7381996" cy="4052888"/>
          </a:xfrm>
        </p:spPr>
        <p:txBody>
          <a:bodyPr>
            <a:noAutofit/>
          </a:bodyPr>
          <a:lstStyle/>
          <a:p>
            <a:pPr marL="114300" indent="0" eaLnBrk="1" hangingPunct="1">
              <a:lnSpc>
                <a:spcPct val="90000"/>
              </a:lnSpc>
              <a:buNone/>
            </a:pPr>
            <a:r>
              <a:rPr lang="en-US" altLang="en-US" b="1" dirty="0" smtClean="0"/>
              <a:t>The 2012 </a:t>
            </a:r>
            <a:r>
              <a:rPr lang="en-US" altLang="en-US" b="1" i="1" dirty="0" smtClean="0"/>
              <a:t>Book of Discipline</a:t>
            </a:r>
            <a:r>
              <a:rPr lang="en-US" altLang="en-US" b="1" dirty="0" smtClean="0"/>
              <a:t>, ¶</a:t>
            </a:r>
            <a:r>
              <a:rPr lang="en-US" altLang="en-US" dirty="0" smtClean="0"/>
              <a:t>266-271 </a:t>
            </a:r>
          </a:p>
          <a:p>
            <a:pPr marL="114300" indent="0" eaLnBrk="1" hangingPunct="1">
              <a:lnSpc>
                <a:spcPct val="90000"/>
              </a:lnSpc>
              <a:buNone/>
            </a:pPr>
            <a:r>
              <a:rPr lang="en-US" altLang="en-US" dirty="0" smtClean="0"/>
              <a:t>1. Be a professing and active member of a  local church/charge</a:t>
            </a:r>
          </a:p>
          <a:p>
            <a:pPr marL="114300" indent="0" eaLnBrk="1" hangingPunct="1">
              <a:lnSpc>
                <a:spcPct val="90000"/>
              </a:lnSpc>
              <a:buNone/>
            </a:pPr>
            <a:r>
              <a:rPr lang="en-US" altLang="en-US" dirty="0" smtClean="0"/>
              <a:t>2. Make application in writing to appropriate committee and obtain recommendation from pastor and church council or charge conference</a:t>
            </a:r>
          </a:p>
          <a:p>
            <a:pPr marL="114300" indent="0" eaLnBrk="1" hangingPunct="1">
              <a:lnSpc>
                <a:spcPct val="90000"/>
              </a:lnSpc>
              <a:buNone/>
            </a:pPr>
            <a:r>
              <a:rPr lang="en-US" altLang="en-US" dirty="0" smtClean="0"/>
              <a:t>3. Complete the BASIC Course for Lay Servant Ministries (and one advanced course for certification)</a:t>
            </a:r>
          </a:p>
          <a:p>
            <a:pPr marL="114300" indent="0" eaLnBrk="1" hangingPunct="1">
              <a:lnSpc>
                <a:spcPct val="90000"/>
              </a:lnSpc>
              <a:buNone/>
            </a:pPr>
            <a:r>
              <a:rPr lang="en-US" altLang="en-US" dirty="0" smtClean="0"/>
              <a:t>4. To be certified, have qualifications reviewed by the District Committee on Lay Servant Ministries and the annual charge conference</a:t>
            </a:r>
          </a:p>
          <a:p>
            <a:pPr marL="114300" indent="0" eaLnBrk="1" hangingPunct="1">
              <a:lnSpc>
                <a:spcPct val="90000"/>
              </a:lnSpc>
              <a:buNone/>
            </a:pPr>
            <a:r>
              <a:rPr lang="en-US" altLang="en-US" dirty="0" smtClean="0"/>
              <a:t>5. Submit an annual report along with a reapplication with pastor and church council/charge conference recommendations to charge conference and LSM leadership</a:t>
            </a:r>
          </a:p>
          <a:p>
            <a:pPr marL="114300" indent="0" eaLnBrk="1" hangingPunct="1">
              <a:lnSpc>
                <a:spcPct val="90000"/>
              </a:lnSpc>
              <a:buNone/>
            </a:pPr>
            <a:r>
              <a:rPr lang="en-US" altLang="en-US" dirty="0" smtClean="0"/>
              <a:t>6. Complete a refresher (local) or advanced (certified) course every three years</a:t>
            </a:r>
          </a:p>
        </p:txBody>
      </p:sp>
    </p:spTree>
    <p:extLst>
      <p:ext uri="{BB962C8B-B14F-4D97-AF65-F5344CB8AC3E}">
        <p14:creationId xmlns:p14="http://schemas.microsoft.com/office/powerpoint/2010/main" val="621859857"/>
      </p:ext>
    </p:extLst>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1225154" y="507207"/>
            <a:ext cx="6400800" cy="692944"/>
          </a:xfrm>
        </p:spPr>
        <p:txBody>
          <a:bodyPr/>
          <a:lstStyle/>
          <a:p>
            <a:pPr algn="ctr"/>
            <a:r>
              <a:rPr lang="en-US" altLang="en-US" sz="4950" dirty="0">
                <a:effectLst>
                  <a:outerShdw blurRad="38100" dist="38100" dir="2700000" algn="tl">
                    <a:srgbClr val="000000">
                      <a:alpha val="43137"/>
                    </a:srgbClr>
                  </a:outerShdw>
                </a:effectLst>
                <a:latin typeface="+mn-lt"/>
                <a:cs typeface="Trebuchet MS" panose="020B0603020202020204" pitchFamily="34" charset="0"/>
              </a:rPr>
              <a:t>CLOSING WORSHIP</a:t>
            </a:r>
          </a:p>
        </p:txBody>
      </p:sp>
      <p:sp>
        <p:nvSpPr>
          <p:cNvPr id="169987" name="Content Placeholder 2"/>
          <p:cNvSpPr>
            <a:spLocks noGrp="1"/>
          </p:cNvSpPr>
          <p:nvPr>
            <p:ph idx="1"/>
          </p:nvPr>
        </p:nvSpPr>
        <p:spPr>
          <a:xfrm>
            <a:off x="1310879" y="1371600"/>
            <a:ext cx="6229350" cy="3039666"/>
          </a:xfrm>
        </p:spPr>
        <p:txBody>
          <a:bodyPr anchor="t">
            <a:normAutofit/>
          </a:bodyPr>
          <a:lstStyle/>
          <a:p>
            <a:pPr marL="0" indent="0" algn="ctr">
              <a:buNone/>
            </a:pPr>
            <a:r>
              <a:rPr lang="en-US" altLang="en-US" sz="4500" dirty="0"/>
              <a:t> </a:t>
            </a:r>
            <a:r>
              <a:rPr lang="en-US" altLang="en-US" sz="4500" dirty="0" smtClean="0">
                <a:effectLst>
                  <a:outerShdw blurRad="38100" dist="38100" dir="2700000" algn="tl">
                    <a:srgbClr val="000000">
                      <a:alpha val="43137"/>
                    </a:srgbClr>
                  </a:outerShdw>
                </a:effectLst>
              </a:rPr>
              <a:t>Commitment</a:t>
            </a:r>
            <a:endParaRPr lang="en-US" altLang="en-US" sz="4500" dirty="0">
              <a:effectLst>
                <a:outerShdw blurRad="38100" dist="38100" dir="2700000" algn="tl">
                  <a:srgbClr val="000000">
                    <a:alpha val="43137"/>
                  </a:srgbClr>
                </a:outerShdw>
              </a:effectLst>
            </a:endParaRPr>
          </a:p>
          <a:p>
            <a:pPr marL="0" indent="0" algn="ctr">
              <a:buNone/>
            </a:pPr>
            <a:r>
              <a:rPr lang="en-US" altLang="en-US" sz="4500" dirty="0">
                <a:effectLst>
                  <a:outerShdw blurRad="38100" dist="38100" dir="2700000" algn="tl">
                    <a:srgbClr val="000000">
                      <a:alpha val="43137"/>
                    </a:srgbClr>
                  </a:outerShdw>
                </a:effectLst>
              </a:rPr>
              <a:t> </a:t>
            </a:r>
            <a:r>
              <a:rPr lang="en-US" altLang="en-US" sz="4500" dirty="0" smtClean="0">
                <a:effectLst>
                  <a:outerShdw blurRad="38100" dist="38100" dir="2700000" algn="tl">
                    <a:srgbClr val="000000">
                      <a:alpha val="43137"/>
                    </a:srgbClr>
                  </a:outerShdw>
                </a:effectLst>
              </a:rPr>
              <a:t>and</a:t>
            </a:r>
            <a:endParaRPr lang="en-US" altLang="en-US" sz="4500" dirty="0">
              <a:effectLst>
                <a:outerShdw blurRad="38100" dist="38100" dir="2700000" algn="tl">
                  <a:srgbClr val="000000">
                    <a:alpha val="43137"/>
                  </a:srgbClr>
                </a:outerShdw>
              </a:effectLst>
            </a:endParaRPr>
          </a:p>
          <a:p>
            <a:pPr marL="0" indent="0" algn="ctr">
              <a:buNone/>
            </a:pPr>
            <a:r>
              <a:rPr lang="en-US" altLang="en-US" sz="4500" dirty="0">
                <a:effectLst>
                  <a:outerShdw blurRad="38100" dist="38100" dir="2700000" algn="tl">
                    <a:srgbClr val="000000">
                      <a:alpha val="43137"/>
                    </a:srgbClr>
                  </a:outerShdw>
                </a:effectLst>
              </a:rPr>
              <a:t> </a:t>
            </a:r>
            <a:r>
              <a:rPr lang="en-US" altLang="en-US" sz="4500" dirty="0" smtClean="0">
                <a:effectLst>
                  <a:outerShdw blurRad="38100" dist="38100" dir="2700000" algn="tl">
                    <a:srgbClr val="000000">
                      <a:alpha val="43137"/>
                    </a:srgbClr>
                  </a:outerShdw>
                </a:effectLst>
              </a:rPr>
              <a:t>Anointing</a:t>
            </a:r>
            <a:endParaRPr lang="en-US" altLang="en-US" sz="4500" dirty="0">
              <a:effectLst>
                <a:outerShdw blurRad="38100" dist="38100" dir="2700000" algn="tl">
                  <a:srgbClr val="000000">
                    <a:alpha val="43137"/>
                  </a:srgbClr>
                </a:outerShdw>
              </a:effectLst>
            </a:endParaRPr>
          </a:p>
        </p:txBody>
      </p:sp>
      <p:pic>
        <p:nvPicPr>
          <p:cNvPr id="169988" name="Picture 4" descr="C:\Users\DAVID AND DONNA\Documents\CAL-PAC LAY SPEAKING INFORMATION\LayServMin_med\LayServMin_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899" y="3048000"/>
            <a:ext cx="1888762" cy="180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06321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altLang="en-US" sz="4000" dirty="0" smtClean="0">
                <a:effectLst>
                  <a:outerShdw blurRad="38100" dist="38100" dir="2700000" algn="tl">
                    <a:srgbClr val="000000">
                      <a:alpha val="43137"/>
                    </a:srgbClr>
                  </a:outerShdw>
                </a:effectLst>
                <a:latin typeface="+mn-lt"/>
                <a:cs typeface="Trebuchet MS" panose="020B0603020202020204" pitchFamily="34" charset="0"/>
              </a:rPr>
              <a:t>Closing Prayer</a:t>
            </a:r>
            <a:r>
              <a:rPr lang="en-US" altLang="en-US" dirty="0" smtClean="0">
                <a:latin typeface="+mn-lt"/>
                <a:cs typeface="Trebuchet MS" panose="020B0603020202020204" pitchFamily="34" charset="0"/>
              </a:rPr>
              <a:t/>
            </a:r>
            <a:br>
              <a:rPr lang="en-US" altLang="en-US" dirty="0" smtClean="0">
                <a:latin typeface="+mn-lt"/>
                <a:cs typeface="Trebuchet MS" panose="020B0603020202020204" pitchFamily="34" charset="0"/>
              </a:rPr>
            </a:br>
            <a:r>
              <a:rPr lang="en-US" altLang="en-US" sz="3200" dirty="0" smtClean="0">
                <a:effectLst>
                  <a:outerShdw blurRad="38100" dist="38100" dir="2700000" algn="tl">
                    <a:srgbClr val="000000">
                      <a:alpha val="43137"/>
                    </a:srgbClr>
                  </a:outerShdw>
                </a:effectLst>
                <a:latin typeface="+mn-lt"/>
                <a:cs typeface="Trebuchet MS" panose="020B0603020202020204" pitchFamily="34" charset="0"/>
              </a:rPr>
              <a:t>A Covenant Prayer in the Wesleyan Tradition</a:t>
            </a:r>
          </a:p>
        </p:txBody>
      </p:sp>
      <p:sp>
        <p:nvSpPr>
          <p:cNvPr id="83971" name="Rectangle 3"/>
          <p:cNvSpPr>
            <a:spLocks noGrp="1" noChangeArrowheads="1"/>
          </p:cNvSpPr>
          <p:nvPr>
            <p:ph idx="1"/>
          </p:nvPr>
        </p:nvSpPr>
        <p:spPr>
          <a:xfrm>
            <a:off x="457200" y="1352581"/>
            <a:ext cx="6559128" cy="2582811"/>
          </a:xfrm>
        </p:spPr>
        <p:txBody>
          <a:bodyPr>
            <a:noAutofit/>
          </a:bodyPr>
          <a:lstStyle/>
          <a:p>
            <a:pPr>
              <a:lnSpc>
                <a:spcPct val="90000"/>
              </a:lnSpc>
              <a:buNone/>
            </a:pPr>
            <a:r>
              <a:rPr lang="en-US" altLang="en-US" sz="2800" dirty="0" smtClean="0"/>
              <a:t>I am no longer my own, but thine.</a:t>
            </a:r>
          </a:p>
          <a:p>
            <a:pPr>
              <a:lnSpc>
                <a:spcPct val="90000"/>
              </a:lnSpc>
              <a:buNone/>
            </a:pPr>
            <a:r>
              <a:rPr lang="en-US" altLang="en-US" sz="2800" dirty="0" smtClean="0"/>
              <a:t>Put me to what thou wilt, rank me with whom thou wilt.</a:t>
            </a:r>
          </a:p>
          <a:p>
            <a:pPr>
              <a:lnSpc>
                <a:spcPct val="90000"/>
              </a:lnSpc>
              <a:buNone/>
            </a:pPr>
            <a:r>
              <a:rPr lang="en-US" altLang="en-US" sz="2800" dirty="0" smtClean="0"/>
              <a:t>Put me to doing, put me to suffering.</a:t>
            </a:r>
          </a:p>
          <a:p>
            <a:pPr>
              <a:lnSpc>
                <a:spcPct val="90000"/>
              </a:lnSpc>
              <a:buNone/>
            </a:pPr>
            <a:r>
              <a:rPr lang="en-US" altLang="en-US" sz="2800" dirty="0" smtClean="0"/>
              <a:t>Let me be employed by thee or laid aside for thee, </a:t>
            </a:r>
          </a:p>
          <a:p>
            <a:pPr>
              <a:lnSpc>
                <a:spcPct val="90000"/>
              </a:lnSpc>
              <a:buNone/>
            </a:pPr>
            <a:r>
              <a:rPr lang="en-US" altLang="en-US" sz="2800" dirty="0" smtClean="0"/>
              <a:t>Exalted for thee, or brought low for thee.</a:t>
            </a:r>
          </a:p>
          <a:p>
            <a:pPr>
              <a:lnSpc>
                <a:spcPct val="90000"/>
              </a:lnSpc>
              <a:buNone/>
            </a:pPr>
            <a:r>
              <a:rPr lang="en-US" altLang="en-US" sz="2800" dirty="0" smtClean="0"/>
              <a:t>Let me be full, let me be empty.</a:t>
            </a:r>
            <a:endParaRPr lang="en-US" altLang="en-US" sz="2800" b="1" dirty="0" smtClean="0"/>
          </a:p>
        </p:txBody>
      </p:sp>
      <p:pic>
        <p:nvPicPr>
          <p:cNvPr id="2" name="Picture 1"/>
          <p:cNvPicPr>
            <a:picLocks noChangeAspect="1"/>
          </p:cNvPicPr>
          <p:nvPr/>
        </p:nvPicPr>
        <p:blipFill>
          <a:blip r:embed="rId3"/>
          <a:stretch>
            <a:fillRect/>
          </a:stretch>
        </p:blipFill>
        <p:spPr>
          <a:xfrm>
            <a:off x="7222517" y="1625600"/>
            <a:ext cx="1244715" cy="1932850"/>
          </a:xfrm>
          <a:prstGeom prst="rect">
            <a:avLst/>
          </a:prstGeom>
        </p:spPr>
      </p:pic>
    </p:spTree>
    <p:extLst>
      <p:ext uri="{BB962C8B-B14F-4D97-AF65-F5344CB8AC3E}">
        <p14:creationId xmlns:p14="http://schemas.microsoft.com/office/powerpoint/2010/main" val="4174578274"/>
      </p:ext>
    </p:extLst>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0"/>
            <a:ext cx="7620000" cy="857250"/>
          </a:xfrm>
        </p:spPr>
        <p:txBody>
          <a:bodyPr/>
          <a:lstStyle/>
          <a:p>
            <a:pPr eaLnBrk="1" hangingPunct="1"/>
            <a:r>
              <a:rPr lang="en-US" altLang="en-US" sz="2400" dirty="0" smtClean="0">
                <a:latin typeface="+mn-lt"/>
                <a:cs typeface="Trebuchet MS" panose="020B0603020202020204" pitchFamily="34" charset="0"/>
              </a:rPr>
              <a:t>(Closing Prayer: A Covenant Prayer in the Wesleyan Tradition)</a:t>
            </a:r>
          </a:p>
        </p:txBody>
      </p:sp>
      <p:sp>
        <p:nvSpPr>
          <p:cNvPr id="83971" name="Rectangle 3"/>
          <p:cNvSpPr>
            <a:spLocks noGrp="1" noChangeArrowheads="1"/>
          </p:cNvSpPr>
          <p:nvPr>
            <p:ph idx="1"/>
          </p:nvPr>
        </p:nvSpPr>
        <p:spPr>
          <a:xfrm>
            <a:off x="457200" y="1063229"/>
            <a:ext cx="8108066" cy="2582811"/>
          </a:xfrm>
        </p:spPr>
        <p:txBody>
          <a:bodyPr>
            <a:noAutofit/>
          </a:bodyPr>
          <a:lstStyle/>
          <a:p>
            <a:pPr>
              <a:lnSpc>
                <a:spcPct val="90000"/>
              </a:lnSpc>
              <a:buNone/>
            </a:pPr>
            <a:r>
              <a:rPr lang="en-US" altLang="en-US" sz="2800" dirty="0" smtClean="0"/>
              <a:t>Let me have all things, let me have nothing.</a:t>
            </a:r>
          </a:p>
          <a:p>
            <a:pPr>
              <a:lnSpc>
                <a:spcPct val="90000"/>
              </a:lnSpc>
              <a:buNone/>
            </a:pPr>
            <a:r>
              <a:rPr lang="en-US" altLang="en-US" sz="2800" dirty="0" smtClean="0"/>
              <a:t>I freely and heartily yield all things to thy pleasure and disposal.</a:t>
            </a:r>
          </a:p>
          <a:p>
            <a:pPr>
              <a:lnSpc>
                <a:spcPct val="90000"/>
              </a:lnSpc>
              <a:buNone/>
            </a:pPr>
            <a:r>
              <a:rPr lang="en-US" altLang="en-US" sz="2800" dirty="0" smtClean="0"/>
              <a:t>And now, O glorious and blessed God, Father, Son, and Holy Spirit,</a:t>
            </a:r>
          </a:p>
          <a:p>
            <a:pPr>
              <a:lnSpc>
                <a:spcPct val="90000"/>
              </a:lnSpc>
              <a:buNone/>
            </a:pPr>
            <a:r>
              <a:rPr lang="en-US" altLang="en-US" sz="2800" dirty="0" smtClean="0"/>
              <a:t>Thou art mine and I am thine. So be it.</a:t>
            </a:r>
          </a:p>
          <a:p>
            <a:pPr>
              <a:lnSpc>
                <a:spcPct val="90000"/>
              </a:lnSpc>
              <a:buNone/>
            </a:pPr>
            <a:r>
              <a:rPr lang="en-US" altLang="en-US" sz="2800" dirty="0" smtClean="0"/>
              <a:t>And the covenant which I have made on earth, </a:t>
            </a:r>
          </a:p>
          <a:p>
            <a:pPr>
              <a:lnSpc>
                <a:spcPct val="90000"/>
              </a:lnSpc>
              <a:buNone/>
            </a:pPr>
            <a:r>
              <a:rPr lang="en-US" altLang="en-US" sz="2800" dirty="0" smtClean="0"/>
              <a:t>Let it be ratified in heaven. Amen. </a:t>
            </a:r>
            <a:endParaRPr lang="en-US" altLang="en-US" sz="2800" b="1" dirty="0" smtClean="0"/>
          </a:p>
        </p:txBody>
      </p:sp>
    </p:spTree>
    <p:extLst>
      <p:ext uri="{BB962C8B-B14F-4D97-AF65-F5344CB8AC3E}">
        <p14:creationId xmlns:p14="http://schemas.microsoft.com/office/powerpoint/2010/main" val="2572158622"/>
      </p:ext>
    </p:extLst>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0100" y="901421"/>
            <a:ext cx="6651372" cy="3046988"/>
          </a:xfrm>
          <a:prstGeom prst="rect">
            <a:avLst/>
          </a:prstGeom>
          <a:noFill/>
        </p:spPr>
        <p:txBody>
          <a:bodyPr wrap="none" lIns="91440" tIns="45720" rIns="91440" bIns="45720">
            <a:spAutoFit/>
          </a:bodyPr>
          <a:lstStyle/>
          <a:p>
            <a:pPr algn="ctr"/>
            <a:r>
              <a:rPr lang="en-US" sz="9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THANK YOU </a:t>
            </a:r>
          </a:p>
          <a:p>
            <a:pPr algn="ctr"/>
            <a:r>
              <a:rPr lang="en-US" sz="9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for serving!</a:t>
            </a:r>
            <a:endParaRPr lang="en-US" sz="9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40177309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2953352" y="887272"/>
            <a:ext cx="2728009" cy="857250"/>
          </a:xfrm>
        </p:spPr>
        <p:txBody>
          <a:bodyPr/>
          <a:lstStyle/>
          <a:p>
            <a:pPr eaLnBrk="1" hangingPunct="1"/>
            <a:r>
              <a:rPr lang="en-US" altLang="en-US" sz="4000" dirty="0" smtClean="0">
                <a:effectLst>
                  <a:outerShdw blurRad="38100" dist="38100" dir="2700000" algn="tl">
                    <a:srgbClr val="000000">
                      <a:alpha val="43137"/>
                    </a:srgbClr>
                  </a:outerShdw>
                </a:effectLst>
                <a:latin typeface="+mn-lt"/>
                <a:cs typeface="Trebuchet MS" panose="020B0603020202020204" pitchFamily="34" charset="0"/>
              </a:rPr>
              <a:t>Copyright</a:t>
            </a:r>
          </a:p>
        </p:txBody>
      </p:sp>
      <p:sp>
        <p:nvSpPr>
          <p:cNvPr id="192515" name="Rectangle 3"/>
          <p:cNvSpPr>
            <a:spLocks noGrp="1" noChangeArrowheads="1"/>
          </p:cNvSpPr>
          <p:nvPr>
            <p:ph idx="1"/>
          </p:nvPr>
        </p:nvSpPr>
        <p:spPr>
          <a:xfrm>
            <a:off x="185195" y="1833141"/>
            <a:ext cx="8264324" cy="3028950"/>
          </a:xfrm>
        </p:spPr>
        <p:txBody>
          <a:bodyPr>
            <a:normAutofit/>
          </a:bodyPr>
          <a:lstStyle/>
          <a:p>
            <a:pPr eaLnBrk="1" hangingPunct="1">
              <a:buFontTx/>
              <a:buNone/>
            </a:pPr>
            <a:r>
              <a:rPr lang="en-US" altLang="en-US" i="1" dirty="0" smtClean="0"/>
              <a:t/>
            </a:r>
            <a:br>
              <a:rPr lang="en-US" altLang="en-US" i="1" dirty="0" smtClean="0"/>
            </a:br>
            <a:r>
              <a:rPr lang="en-US" altLang="en-US" sz="1800" i="1" dirty="0"/>
              <a:t>“Basic Course Lay Servant Ministries” Copyright © </a:t>
            </a:r>
            <a:r>
              <a:rPr lang="en-US" altLang="en-US" sz="1800" i="1" dirty="0" smtClean="0"/>
              <a:t>2013 </a:t>
            </a:r>
            <a:r>
              <a:rPr lang="en-US" altLang="en-US" sz="1800" i="1" dirty="0"/>
              <a:t>The General Board of Discipleship of The United Methodist Church, PO Box 340003, Nashville TN 37203-0003. Website: </a:t>
            </a:r>
            <a:r>
              <a:rPr lang="en-US" altLang="en-US" sz="1800" i="1" dirty="0">
                <a:hlinkClick r:id="rId3"/>
              </a:rPr>
              <a:t>http://</a:t>
            </a:r>
            <a:r>
              <a:rPr lang="en-US" altLang="en-US" sz="1800" i="1" dirty="0" smtClean="0">
                <a:hlinkClick r:id="rId3"/>
              </a:rPr>
              <a:t>www.umcdiscipleship.org</a:t>
            </a:r>
            <a:r>
              <a:rPr lang="en-US" altLang="en-US" sz="1800" i="1" dirty="0" smtClean="0"/>
              <a:t>. </a:t>
            </a:r>
            <a:r>
              <a:rPr lang="en-US" altLang="en-US" sz="1800" i="1" dirty="0"/>
              <a:t>This presentation may be reprinted and used for nonprofit local church and educational purposes with the inclusion of the complete copyright citation plus the words "Used by permission." It may not be sold, republished, altered, used for profit, or placed on a website not under the auspices of The General Board of Discipleship.</a:t>
            </a:r>
            <a:r>
              <a:rPr lang="en-US" altLang="en-US" sz="1800" dirty="0"/>
              <a:t> </a:t>
            </a:r>
          </a:p>
          <a:p>
            <a:pPr eaLnBrk="1" hangingPunct="1">
              <a:buFontTx/>
              <a:buNone/>
            </a:pPr>
            <a:endParaRPr lang="en-US" altLang="en-US" sz="1800" dirty="0"/>
          </a:p>
        </p:txBody>
      </p:sp>
      <p:sp>
        <p:nvSpPr>
          <p:cNvPr id="192516" name="Rectangle 6"/>
          <p:cNvSpPr>
            <a:spLocks noGrp="1" noChangeArrowheads="1"/>
          </p:cNvSpPr>
          <p:nvPr>
            <p:ph type="sldNum" sz="quarter" idx="4294967295"/>
          </p:nvPr>
        </p:nvSpPr>
        <p:spPr bwMode="auto">
          <a:xfrm>
            <a:off x="1572816" y="4463654"/>
            <a:ext cx="456009" cy="2738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spcAft>
                <a:spcPts val="45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557213" indent="-214313" eaLnBrk="0" hangingPunct="0">
              <a:spcBef>
                <a:spcPct val="20000"/>
              </a:spcBef>
              <a:spcAft>
                <a:spcPts val="450"/>
              </a:spcAft>
              <a:buClr>
                <a:schemeClr val="tx2"/>
              </a:buClr>
              <a:buFont typeface="Wingdings 2" panose="05020102010507070707" pitchFamily="18" charset="2"/>
              <a:buChar char=""/>
              <a:defRPr sz="1200">
                <a:solidFill>
                  <a:schemeClr val="tx1"/>
                </a:solidFill>
                <a:latin typeface="Verdana" panose="020B0604030504040204" pitchFamily="34" charset="0"/>
              </a:defRPr>
            </a:lvl2pPr>
            <a:lvl3pPr marL="857250" indent="-171450" eaLnBrk="0" hangingPunct="0">
              <a:spcBef>
                <a:spcPct val="20000"/>
              </a:spcBef>
              <a:spcAft>
                <a:spcPts val="450"/>
              </a:spcAft>
              <a:buClr>
                <a:schemeClr val="tx2"/>
              </a:buClr>
              <a:buFont typeface="Wingdings 2" panose="05020102010507070707" pitchFamily="18" charset="2"/>
              <a:buChar char=""/>
              <a:defRPr sz="1050">
                <a:solidFill>
                  <a:schemeClr val="tx1"/>
                </a:solidFill>
                <a:latin typeface="Verdana" panose="020B0604030504040204" pitchFamily="34" charset="0"/>
              </a:defRPr>
            </a:lvl3pPr>
            <a:lvl4pPr marL="12001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4pPr>
            <a:lvl5pPr marL="15430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5pPr>
            <a:lvl6pPr marL="18859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6pPr>
            <a:lvl7pPr marL="22288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7pPr>
            <a:lvl8pPr marL="25717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8pPr>
            <a:lvl9pPr marL="29146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9pPr>
          </a:lstStyle>
          <a:p>
            <a:pPr>
              <a:spcBef>
                <a:spcPct val="0"/>
              </a:spcBef>
              <a:spcAft>
                <a:spcPct val="0"/>
              </a:spcAft>
              <a:buClrTx/>
              <a:buFontTx/>
              <a:buNone/>
            </a:pPr>
            <a:fld id="{F9A043C5-8CDC-4A9A-9797-B399C47D83B6}" type="slidenum">
              <a:rPr lang="en-US" altLang="en-US" sz="1050">
                <a:solidFill>
                  <a:schemeClr val="bg1"/>
                </a:solidFill>
                <a:latin typeface="Arial" panose="020B0604020202020204" pitchFamily="34" charset="0"/>
              </a:rPr>
              <a:pPr>
                <a:spcBef>
                  <a:spcPct val="0"/>
                </a:spcBef>
                <a:spcAft>
                  <a:spcPct val="0"/>
                </a:spcAft>
                <a:buClrTx/>
                <a:buFontTx/>
                <a:buNone/>
              </a:pPr>
              <a:t>126</a:t>
            </a:fld>
            <a:endParaRPr lang="en-US" altLang="en-US" sz="1050">
              <a:solidFill>
                <a:schemeClr val="bg1"/>
              </a:solidFill>
              <a:latin typeface="Arial" panose="020B0604020202020204" pitchFamily="34" charset="0"/>
            </a:endParaRPr>
          </a:p>
        </p:txBody>
      </p:sp>
    </p:spTree>
    <p:extLst>
      <p:ext uri="{BB962C8B-B14F-4D97-AF65-F5344CB8AC3E}">
        <p14:creationId xmlns:p14="http://schemas.microsoft.com/office/powerpoint/2010/main" val="3061497757"/>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49124" y="256813"/>
            <a:ext cx="6537526" cy="685800"/>
          </a:xfrm>
        </p:spPr>
        <p:txBody>
          <a:bodyPr/>
          <a:lstStyle/>
          <a:p>
            <a:pPr algn="ctr" eaLnBrk="1" hangingPunct="1"/>
            <a: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t>Priesthood of Believers</a:t>
            </a:r>
          </a:p>
        </p:txBody>
      </p:sp>
      <p:sp>
        <p:nvSpPr>
          <p:cNvPr id="14339" name="Rectangle 3"/>
          <p:cNvSpPr>
            <a:spLocks noGrp="1" noChangeArrowheads="1"/>
          </p:cNvSpPr>
          <p:nvPr>
            <p:ph idx="1"/>
          </p:nvPr>
        </p:nvSpPr>
        <p:spPr>
          <a:xfrm>
            <a:off x="91512" y="1173383"/>
            <a:ext cx="8252749" cy="4000500"/>
          </a:xfrm>
        </p:spPr>
        <p:txBody>
          <a:bodyPr>
            <a:noAutofit/>
          </a:bodyPr>
          <a:lstStyle/>
          <a:p>
            <a:pPr eaLnBrk="1" hangingPunct="1">
              <a:buFontTx/>
              <a:buNone/>
            </a:pPr>
            <a:r>
              <a:rPr lang="en-US" altLang="en-US" sz="2800" dirty="0" smtClean="0"/>
              <a:t>	“</a:t>
            </a:r>
            <a:r>
              <a:rPr lang="en-US" altLang="en-US" sz="2800" dirty="0"/>
              <a:t>But you are a chosen race, a royal priesthood, a holy nation, a people who are God’s own possession.  You have become this people so that you may speak  of the wonderful acts of the one who called you out of darkness into his amazing light.  Once you weren’t a people, but now you are God’s people.  Once you hadn’t received mercy, but now you have received mercy</a:t>
            </a:r>
            <a:r>
              <a:rPr lang="en-US" altLang="en-US" sz="2800" dirty="0" smtClean="0"/>
              <a:t>.”—</a:t>
            </a:r>
            <a:r>
              <a:rPr lang="en-US" altLang="en-US" sz="2800" i="1" dirty="0" smtClean="0"/>
              <a:t>I Peter </a:t>
            </a:r>
            <a:r>
              <a:rPr lang="en-US" altLang="en-US" sz="2800" i="1" dirty="0"/>
              <a:t>2:9-10 (</a:t>
            </a:r>
            <a:r>
              <a:rPr lang="en-US" altLang="en-US" sz="2800" i="1" dirty="0" smtClean="0"/>
              <a:t>CEB)</a:t>
            </a:r>
            <a:endParaRPr lang="en-US" altLang="en-US" sz="2800" i="1" dirty="0"/>
          </a:p>
        </p:txBody>
      </p:sp>
    </p:spTree>
    <p:extLst>
      <p:ext uri="{BB962C8B-B14F-4D97-AF65-F5344CB8AC3E}">
        <p14:creationId xmlns:p14="http://schemas.microsoft.com/office/powerpoint/2010/main" val="3466277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2086" y="1120213"/>
            <a:ext cx="5029200" cy="545306"/>
          </a:xfrm>
        </p:spPr>
        <p:txBody>
          <a:bodyPr/>
          <a:lstStyle/>
          <a:p>
            <a:pPr algn="ctr" eaLnBrk="1" hangingPunct="1"/>
            <a:r>
              <a:rPr lang="en-US" altLang="en-US" sz="6000" b="1" dirty="0">
                <a:effectLst>
                  <a:outerShdw blurRad="38100" dist="38100" dir="2700000" algn="tl">
                    <a:srgbClr val="000000">
                      <a:alpha val="43137"/>
                    </a:srgbClr>
                  </a:outerShdw>
                </a:effectLst>
                <a:latin typeface="+mn-lt"/>
                <a:cs typeface="Trebuchet MS" panose="020B0603020202020204" pitchFamily="34" charset="0"/>
              </a:rPr>
              <a:t>Called by </a:t>
            </a:r>
            <a:r>
              <a:rPr lang="en-US" altLang="en-US" sz="6000" b="1" dirty="0" smtClean="0">
                <a:effectLst>
                  <a:outerShdw blurRad="38100" dist="38100" dir="2700000" algn="tl">
                    <a:srgbClr val="000000">
                      <a:alpha val="43137"/>
                    </a:srgbClr>
                  </a:outerShdw>
                </a:effectLst>
                <a:latin typeface="+mn-lt"/>
                <a:cs typeface="Trebuchet MS" panose="020B0603020202020204" pitchFamily="34" charset="0"/>
              </a:rPr>
              <a:t/>
            </a:r>
            <a:br>
              <a:rPr lang="en-US" altLang="en-US" sz="6000" b="1" dirty="0" smtClean="0">
                <a:effectLst>
                  <a:outerShdw blurRad="38100" dist="38100" dir="2700000" algn="tl">
                    <a:srgbClr val="000000">
                      <a:alpha val="43137"/>
                    </a:srgbClr>
                  </a:outerShdw>
                </a:effectLst>
                <a:latin typeface="+mn-lt"/>
                <a:cs typeface="Trebuchet MS" panose="020B0603020202020204" pitchFamily="34" charset="0"/>
              </a:rPr>
            </a:br>
            <a:r>
              <a:rPr lang="en-US" altLang="en-US" sz="6000" b="1" dirty="0" smtClean="0">
                <a:effectLst>
                  <a:outerShdw blurRad="38100" dist="38100" dir="2700000" algn="tl">
                    <a:srgbClr val="000000">
                      <a:alpha val="43137"/>
                    </a:srgbClr>
                  </a:outerShdw>
                </a:effectLst>
                <a:latin typeface="+mn-lt"/>
                <a:cs typeface="Trebuchet MS" panose="020B0603020202020204" pitchFamily="34" charset="0"/>
              </a:rPr>
              <a:t>GOD</a:t>
            </a:r>
            <a:endParaRPr lang="en-US" altLang="en-US" sz="6000" b="1" dirty="0">
              <a:effectLst>
                <a:outerShdw blurRad="38100" dist="38100" dir="2700000" algn="tl">
                  <a:srgbClr val="000000">
                    <a:alpha val="43137"/>
                  </a:srgbClr>
                </a:outerShdw>
              </a:effectLst>
              <a:latin typeface="+mn-lt"/>
              <a:cs typeface="Trebuchet MS" panose="020B0603020202020204" pitchFamily="34" charset="0"/>
            </a:endParaRPr>
          </a:p>
        </p:txBody>
      </p:sp>
      <p:sp>
        <p:nvSpPr>
          <p:cNvPr id="10243" name="Rectangle 3"/>
          <p:cNvSpPr>
            <a:spLocks noGrp="1" noChangeArrowheads="1"/>
          </p:cNvSpPr>
          <p:nvPr>
            <p:ph idx="1"/>
          </p:nvPr>
        </p:nvSpPr>
        <p:spPr>
          <a:xfrm>
            <a:off x="665081" y="3172653"/>
            <a:ext cx="3155028" cy="857250"/>
          </a:xfrm>
        </p:spPr>
        <p:txBody>
          <a:bodyPr>
            <a:noAutofit/>
          </a:bodyPr>
          <a:lstStyle/>
          <a:p>
            <a:pPr lvl="1" algn="ctr" eaLnBrk="1" hangingPunct="1">
              <a:buFontTx/>
              <a:buNone/>
            </a:pPr>
            <a:r>
              <a:rPr lang="en-US" altLang="en-US" sz="4000" b="1" dirty="0">
                <a:solidFill>
                  <a:schemeClr val="bg2">
                    <a:lumMod val="50000"/>
                  </a:schemeClr>
                </a:solidFill>
                <a:effectLst>
                  <a:outerShdw blurRad="38100" dist="38100" dir="2700000" algn="tl">
                    <a:srgbClr val="000000">
                      <a:alpha val="43137"/>
                    </a:srgbClr>
                  </a:outerShdw>
                </a:effectLst>
              </a:rPr>
              <a:t>To Love </a:t>
            </a:r>
            <a:endParaRPr lang="en-US" altLang="en-US" sz="4000" b="1" dirty="0" smtClean="0">
              <a:solidFill>
                <a:schemeClr val="bg2">
                  <a:lumMod val="50000"/>
                </a:schemeClr>
              </a:solidFill>
              <a:effectLst>
                <a:outerShdw blurRad="38100" dist="38100" dir="2700000" algn="tl">
                  <a:srgbClr val="000000">
                    <a:alpha val="43137"/>
                  </a:srgbClr>
                </a:outerShdw>
              </a:effectLst>
            </a:endParaRPr>
          </a:p>
          <a:p>
            <a:pPr lvl="1" algn="ctr" eaLnBrk="1" hangingPunct="1">
              <a:buFontTx/>
              <a:buNone/>
            </a:pPr>
            <a:r>
              <a:rPr lang="en-US" altLang="en-US" sz="4000" b="1" dirty="0" smtClean="0">
                <a:solidFill>
                  <a:schemeClr val="bg2">
                    <a:lumMod val="50000"/>
                  </a:schemeClr>
                </a:solidFill>
                <a:effectLst>
                  <a:outerShdw blurRad="38100" dist="38100" dir="2700000" algn="tl">
                    <a:srgbClr val="000000">
                      <a:alpha val="43137"/>
                    </a:srgbClr>
                  </a:outerShdw>
                </a:effectLst>
              </a:rPr>
              <a:t>and </a:t>
            </a:r>
            <a:r>
              <a:rPr lang="en-US" altLang="en-US" sz="4000" b="1" dirty="0">
                <a:solidFill>
                  <a:schemeClr val="bg2">
                    <a:lumMod val="50000"/>
                  </a:schemeClr>
                </a:solidFill>
                <a:effectLst>
                  <a:outerShdw blurRad="38100" dist="38100" dir="2700000" algn="tl">
                    <a:srgbClr val="000000">
                      <a:alpha val="43137"/>
                    </a:srgbClr>
                  </a:outerShdw>
                </a:effectLst>
              </a:rPr>
              <a:t>Serve</a:t>
            </a:r>
          </a:p>
        </p:txBody>
      </p:sp>
      <p:sp>
        <p:nvSpPr>
          <p:cNvPr id="10244" name="Rectangle 6"/>
          <p:cNvSpPr>
            <a:spLocks noGrp="1" noChangeArrowheads="1"/>
          </p:cNvSpPr>
          <p:nvPr>
            <p:ph type="sldNum" sz="quarter" idx="4294967295"/>
          </p:nvPr>
        </p:nvSpPr>
        <p:spPr bwMode="auto">
          <a:xfrm>
            <a:off x="1572816" y="4463654"/>
            <a:ext cx="456009" cy="2738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spcAft>
                <a:spcPts val="45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557213" indent="-214313" eaLnBrk="0" hangingPunct="0">
              <a:spcBef>
                <a:spcPct val="20000"/>
              </a:spcBef>
              <a:spcAft>
                <a:spcPts val="450"/>
              </a:spcAft>
              <a:buClr>
                <a:schemeClr val="tx2"/>
              </a:buClr>
              <a:buFont typeface="Wingdings 2" panose="05020102010507070707" pitchFamily="18" charset="2"/>
              <a:buChar char=""/>
              <a:defRPr sz="1200">
                <a:solidFill>
                  <a:schemeClr val="tx1"/>
                </a:solidFill>
                <a:latin typeface="Verdana" panose="020B0604030504040204" pitchFamily="34" charset="0"/>
              </a:defRPr>
            </a:lvl2pPr>
            <a:lvl3pPr marL="857250" indent="-171450" eaLnBrk="0" hangingPunct="0">
              <a:spcBef>
                <a:spcPct val="20000"/>
              </a:spcBef>
              <a:spcAft>
                <a:spcPts val="450"/>
              </a:spcAft>
              <a:buClr>
                <a:schemeClr val="tx2"/>
              </a:buClr>
              <a:buFont typeface="Wingdings 2" panose="05020102010507070707" pitchFamily="18" charset="2"/>
              <a:buChar char=""/>
              <a:defRPr sz="1050">
                <a:solidFill>
                  <a:schemeClr val="tx1"/>
                </a:solidFill>
                <a:latin typeface="Verdana" panose="020B0604030504040204" pitchFamily="34" charset="0"/>
              </a:defRPr>
            </a:lvl3pPr>
            <a:lvl4pPr marL="12001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4pPr>
            <a:lvl5pPr marL="15430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5pPr>
            <a:lvl6pPr marL="18859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6pPr>
            <a:lvl7pPr marL="22288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7pPr>
            <a:lvl8pPr marL="25717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8pPr>
            <a:lvl9pPr marL="29146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9pPr>
          </a:lstStyle>
          <a:p>
            <a:pPr>
              <a:spcBef>
                <a:spcPct val="0"/>
              </a:spcBef>
              <a:spcAft>
                <a:spcPct val="0"/>
              </a:spcAft>
              <a:buClrTx/>
              <a:buFontTx/>
              <a:buNone/>
            </a:pPr>
            <a:fld id="{90B157E5-BA63-41D7-BBD4-0A3C6672DF12}" type="slidenum">
              <a:rPr lang="en-US" altLang="en-US" sz="1050">
                <a:solidFill>
                  <a:schemeClr val="bg1"/>
                </a:solidFill>
                <a:latin typeface="Arial" panose="020B0604020202020204" pitchFamily="34" charset="0"/>
              </a:rPr>
              <a:pPr>
                <a:spcBef>
                  <a:spcPct val="0"/>
                </a:spcBef>
                <a:spcAft>
                  <a:spcPct val="0"/>
                </a:spcAft>
                <a:buClrTx/>
                <a:buFontTx/>
                <a:buNone/>
              </a:pPr>
              <a:t>14</a:t>
            </a:fld>
            <a:endParaRPr lang="en-US" altLang="en-US" sz="1050">
              <a:solidFill>
                <a:schemeClr val="bg1"/>
              </a:solidFill>
              <a:latin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114" y="0"/>
            <a:ext cx="3702197" cy="5143500"/>
          </a:xfrm>
          <a:prstGeom prst="rect">
            <a:avLst/>
          </a:prstGeom>
        </p:spPr>
      </p:pic>
    </p:spTree>
    <p:extLst>
      <p:ext uri="{BB962C8B-B14F-4D97-AF65-F5344CB8AC3E}">
        <p14:creationId xmlns:p14="http://schemas.microsoft.com/office/powerpoint/2010/main" val="39568878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961389" y="2452182"/>
            <a:ext cx="4965224" cy="857250"/>
          </a:xfrm>
        </p:spPr>
        <p:txBody>
          <a:bodyPr/>
          <a:lstStyle/>
          <a:p>
            <a:r>
              <a:rPr lang="en-US" sz="5400" dirty="0" smtClean="0">
                <a:effectLst>
                  <a:outerShdw blurRad="38100" dist="38100" dir="2700000" algn="tl">
                    <a:srgbClr val="000000">
                      <a:alpha val="43137"/>
                    </a:srgbClr>
                  </a:outerShdw>
                </a:effectLst>
                <a:latin typeface="+mn-lt"/>
              </a:rPr>
              <a:t>SMALL GROUPS</a:t>
            </a:r>
            <a:endParaRPr lang="en-US" sz="5400" dirty="0">
              <a:effectLst>
                <a:outerShdw blurRad="38100" dist="38100" dir="2700000" algn="tl">
                  <a:srgbClr val="000000">
                    <a:alpha val="43137"/>
                  </a:srgbClr>
                </a:outerShdw>
              </a:effectLst>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9850" y="474474"/>
            <a:ext cx="4541519" cy="4249271"/>
          </a:xfrm>
        </p:spPr>
      </p:pic>
      <p:sp>
        <p:nvSpPr>
          <p:cNvPr id="3" name="Rectangle 2"/>
          <p:cNvSpPr/>
          <p:nvPr/>
        </p:nvSpPr>
        <p:spPr>
          <a:xfrm>
            <a:off x="5545839" y="398195"/>
            <a:ext cx="3051314" cy="4154984"/>
          </a:xfrm>
          <a:prstGeom prst="rect">
            <a:avLst/>
          </a:prstGeom>
        </p:spPr>
        <p:txBody>
          <a:bodyPr wrap="square">
            <a:spAutoFit/>
          </a:bodyPr>
          <a:lstStyle/>
          <a:p>
            <a:r>
              <a:rPr lang="en-US" sz="2400" dirty="0"/>
              <a:t>1.  In what ways have you heard God’s call in your life?</a:t>
            </a:r>
            <a:br>
              <a:rPr lang="en-US" sz="2400" dirty="0"/>
            </a:br>
            <a:endParaRPr lang="en-US" sz="2400" dirty="0"/>
          </a:p>
          <a:p>
            <a:r>
              <a:rPr lang="en-US" sz="2400" dirty="0"/>
              <a:t>2.  How have you responded to that call?</a:t>
            </a:r>
          </a:p>
          <a:p>
            <a:endParaRPr lang="en-US" sz="2400" dirty="0"/>
          </a:p>
          <a:p>
            <a:r>
              <a:rPr lang="en-US" sz="2400" dirty="0"/>
              <a:t>3.  What gifts do you sense that you have for the ministry of </a:t>
            </a:r>
            <a:r>
              <a:rPr lang="en-US" sz="2400" dirty="0" smtClean="0"/>
              <a:t>all Christians</a:t>
            </a:r>
            <a:r>
              <a:rPr lang="en-US" sz="2400" dirty="0"/>
              <a:t>? </a:t>
            </a:r>
          </a:p>
        </p:txBody>
      </p:sp>
    </p:spTree>
    <p:extLst>
      <p:ext uri="{BB962C8B-B14F-4D97-AF65-F5344CB8AC3E}">
        <p14:creationId xmlns:p14="http://schemas.microsoft.com/office/powerpoint/2010/main" val="1788058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062713" y="303112"/>
            <a:ext cx="4010627" cy="2800350"/>
          </a:xfrm>
        </p:spPr>
        <p:txBody>
          <a:bodyPr/>
          <a:lstStyle/>
          <a:p>
            <a:pPr algn="ctr" eaLnBrk="1" hangingPunct="1"/>
            <a:r>
              <a:rPr lang="en-US" altLang="en-US" sz="7200" b="1" dirty="0" smtClean="0">
                <a:solidFill>
                  <a:schemeClr val="tx1">
                    <a:lumMod val="90000"/>
                    <a:lumOff val="10000"/>
                  </a:schemeClr>
                </a:solidFill>
                <a:effectLst>
                  <a:outerShdw blurRad="38100" dist="38100" dir="2700000" algn="tl">
                    <a:srgbClr val="000000">
                      <a:alpha val="43137"/>
                    </a:srgbClr>
                  </a:outerShdw>
                </a:effectLst>
                <a:latin typeface="+mn-lt"/>
                <a:cs typeface="Trebuchet MS" panose="020B0603020202020204" pitchFamily="34" charset="0"/>
              </a:rPr>
              <a:t>SPIRITUALGIFTS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356658" cy="5155277"/>
          </a:xfrm>
          <a:prstGeom prst="rect">
            <a:avLst/>
          </a:prstGeom>
        </p:spPr>
      </p:pic>
      <p:sp>
        <p:nvSpPr>
          <p:cNvPr id="3" name="Rectangle 2"/>
          <p:cNvSpPr/>
          <p:nvPr/>
        </p:nvSpPr>
        <p:spPr>
          <a:xfrm>
            <a:off x="3889602" y="2653266"/>
            <a:ext cx="4572000" cy="2280624"/>
          </a:xfrm>
          <a:prstGeom prst="rect">
            <a:avLst/>
          </a:prstGeom>
        </p:spPr>
        <p:txBody>
          <a:bodyPr>
            <a:spAutoFit/>
          </a:bodyPr>
          <a:lstStyle/>
          <a:p>
            <a:pPr>
              <a:lnSpc>
                <a:spcPct val="90000"/>
              </a:lnSpc>
              <a:spcAft>
                <a:spcPct val="0"/>
              </a:spcAft>
            </a:pPr>
            <a:r>
              <a:rPr lang="en-US" altLang="en-US" sz="2800" b="1" dirty="0" smtClean="0">
                <a:solidFill>
                  <a:srgbClr val="C00000"/>
                </a:solidFill>
                <a:latin typeface="Arial" panose="020B0604020202020204" pitchFamily="34" charset="0"/>
              </a:rPr>
              <a:t>“…you aren’t missing any spiritual gift while you wait for our Lord Jesus Christ to be revealed.”—</a:t>
            </a:r>
            <a:r>
              <a:rPr lang="en-US" altLang="en-US" b="1" i="1" dirty="0" smtClean="0">
                <a:solidFill>
                  <a:srgbClr val="C00000"/>
                </a:solidFill>
                <a:latin typeface="Arial" panose="020B0604020202020204" pitchFamily="34" charset="0"/>
              </a:rPr>
              <a:t>I </a:t>
            </a:r>
            <a:r>
              <a:rPr lang="en-US" altLang="en-US" b="1" i="1" dirty="0">
                <a:solidFill>
                  <a:srgbClr val="C00000"/>
                </a:solidFill>
                <a:latin typeface="Arial" panose="020B0604020202020204" pitchFamily="34" charset="0"/>
              </a:rPr>
              <a:t>Corinthians </a:t>
            </a:r>
            <a:r>
              <a:rPr lang="en-US" altLang="en-US" b="1" i="1" dirty="0" smtClean="0">
                <a:solidFill>
                  <a:srgbClr val="C00000"/>
                </a:solidFill>
                <a:latin typeface="Arial" panose="020B0604020202020204" pitchFamily="34" charset="0"/>
              </a:rPr>
              <a:t>1:7 (CEB)</a:t>
            </a:r>
            <a:endParaRPr lang="en-US" altLang="en-US" b="1" i="1" dirty="0">
              <a:solidFill>
                <a:srgbClr val="C00000"/>
              </a:solidFill>
              <a:latin typeface="Arial" panose="020B0604020202020204" pitchFamily="34" charset="0"/>
            </a:endParaRPr>
          </a:p>
        </p:txBody>
      </p:sp>
    </p:spTree>
    <p:extLst>
      <p:ext uri="{BB962C8B-B14F-4D97-AF65-F5344CB8AC3E}">
        <p14:creationId xmlns:p14="http://schemas.microsoft.com/office/powerpoint/2010/main" val="2913613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64603" y="634604"/>
            <a:ext cx="7620000" cy="857250"/>
          </a:xfrm>
        </p:spPr>
        <p:txBody>
          <a:bodyPr/>
          <a:lstStyle/>
          <a:p>
            <a:pPr eaLnBrk="1" hangingPunct="1"/>
            <a: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t>The Meaning and Scope of Spiritual Gifts</a:t>
            </a:r>
          </a:p>
        </p:txBody>
      </p:sp>
      <p:sp>
        <p:nvSpPr>
          <p:cNvPr id="15363" name="Rectangle 3"/>
          <p:cNvSpPr>
            <a:spLocks noGrp="1" noChangeArrowheads="1"/>
          </p:cNvSpPr>
          <p:nvPr>
            <p:ph idx="1"/>
          </p:nvPr>
        </p:nvSpPr>
        <p:spPr>
          <a:xfrm>
            <a:off x="364604" y="2060293"/>
            <a:ext cx="7702950" cy="1462027"/>
          </a:xfrm>
        </p:spPr>
        <p:txBody>
          <a:bodyPr>
            <a:noAutofit/>
          </a:bodyPr>
          <a:lstStyle/>
          <a:p>
            <a:pPr eaLnBrk="1" hangingPunct="1">
              <a:lnSpc>
                <a:spcPct val="90000"/>
              </a:lnSpc>
            </a:pPr>
            <a:r>
              <a:rPr lang="en-US" altLang="en-US" sz="2800" dirty="0"/>
              <a:t>Gifts are for service</a:t>
            </a:r>
          </a:p>
          <a:p>
            <a:pPr eaLnBrk="1" hangingPunct="1">
              <a:lnSpc>
                <a:spcPct val="90000"/>
              </a:lnSpc>
            </a:pPr>
            <a:r>
              <a:rPr lang="en-US" altLang="en-US" sz="2800" dirty="0"/>
              <a:t>God assigns and empowers</a:t>
            </a:r>
          </a:p>
          <a:p>
            <a:pPr eaLnBrk="1" hangingPunct="1">
              <a:lnSpc>
                <a:spcPct val="90000"/>
              </a:lnSpc>
            </a:pPr>
            <a:r>
              <a:rPr lang="en-US" altLang="en-US" sz="2800" dirty="0"/>
              <a:t>All Christians are included</a:t>
            </a:r>
          </a:p>
          <a:p>
            <a:pPr eaLnBrk="1" hangingPunct="1">
              <a:lnSpc>
                <a:spcPct val="90000"/>
              </a:lnSpc>
            </a:pPr>
            <a:r>
              <a:rPr lang="en-US" altLang="en-US" sz="2800" dirty="0"/>
              <a:t>Limits and variety of gifts known only to God</a:t>
            </a:r>
          </a:p>
          <a:p>
            <a:pPr eaLnBrk="1" hangingPunct="1">
              <a:lnSpc>
                <a:spcPct val="90000"/>
              </a:lnSpc>
            </a:pPr>
            <a:r>
              <a:rPr lang="en-US" altLang="en-US" sz="2800" dirty="0"/>
              <a:t>Use determines health and </a:t>
            </a:r>
            <a:r>
              <a:rPr lang="en-US" altLang="en-US" sz="2800" dirty="0" smtClean="0"/>
              <a:t>growth</a:t>
            </a:r>
            <a:endParaRPr lang="en-US" altLang="en-US" sz="2800" dirty="0"/>
          </a:p>
        </p:txBody>
      </p:sp>
    </p:spTree>
    <p:extLst>
      <p:ext uri="{BB962C8B-B14F-4D97-AF65-F5344CB8AC3E}">
        <p14:creationId xmlns:p14="http://schemas.microsoft.com/office/powerpoint/2010/main" val="30265002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61372" y="54784"/>
            <a:ext cx="7620000" cy="857250"/>
          </a:xfrm>
        </p:spPr>
        <p:txBody>
          <a:bodyPr/>
          <a:lstStyle/>
          <a:p>
            <a:pPr eaLnBrk="1" hangingPunct="1"/>
            <a: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t>SPIRITUAL GIFTS </a:t>
            </a:r>
            <a:r>
              <a:rPr lang="en-US" altLang="en-US" sz="4000" b="1" dirty="0" smtClean="0">
                <a:solidFill>
                  <a:schemeClr val="bg2">
                    <a:lumMod val="50000"/>
                  </a:schemeClr>
                </a:solidFill>
                <a:effectLst>
                  <a:outerShdw blurRad="38100" dist="38100" dir="2700000" algn="tl">
                    <a:srgbClr val="000000">
                      <a:alpha val="43137"/>
                    </a:srgbClr>
                  </a:outerShdw>
                </a:effectLst>
                <a:latin typeface="+mn-lt"/>
                <a:cs typeface="Trebuchet MS" panose="020B0603020202020204" pitchFamily="34" charset="0"/>
              </a:rPr>
              <a:t>ARE</a:t>
            </a:r>
          </a:p>
        </p:txBody>
      </p:sp>
      <p:sp>
        <p:nvSpPr>
          <p:cNvPr id="16387" name="Rectangle 3"/>
          <p:cNvSpPr>
            <a:spLocks noGrp="1" noChangeArrowheads="1"/>
          </p:cNvSpPr>
          <p:nvPr>
            <p:ph idx="1"/>
          </p:nvPr>
        </p:nvSpPr>
        <p:spPr>
          <a:xfrm>
            <a:off x="457200" y="902825"/>
            <a:ext cx="7620000" cy="4155311"/>
          </a:xfrm>
        </p:spPr>
        <p:txBody>
          <a:bodyPr>
            <a:normAutofit lnSpcReduction="10000"/>
          </a:bodyPr>
          <a:lstStyle/>
          <a:p>
            <a:pPr eaLnBrk="1" hangingPunct="1">
              <a:lnSpc>
                <a:spcPct val="120000"/>
              </a:lnSpc>
              <a:spcBef>
                <a:spcPts val="0"/>
              </a:spcBef>
            </a:pPr>
            <a:r>
              <a:rPr lang="en-US" altLang="en-US" sz="2800" dirty="0" smtClean="0"/>
              <a:t>Unmerited blessings from God</a:t>
            </a:r>
          </a:p>
          <a:p>
            <a:pPr eaLnBrk="1" hangingPunct="1">
              <a:lnSpc>
                <a:spcPct val="120000"/>
              </a:lnSpc>
              <a:spcBef>
                <a:spcPts val="0"/>
              </a:spcBef>
            </a:pPr>
            <a:r>
              <a:rPr lang="en-US" altLang="en-US" sz="2800" dirty="0" smtClean="0"/>
              <a:t>Job descriptions for ministry</a:t>
            </a:r>
          </a:p>
          <a:p>
            <a:pPr eaLnBrk="1" hangingPunct="1">
              <a:lnSpc>
                <a:spcPct val="120000"/>
              </a:lnSpc>
              <a:spcBef>
                <a:spcPts val="0"/>
              </a:spcBef>
            </a:pPr>
            <a:r>
              <a:rPr lang="en-US" altLang="en-US" sz="2800" dirty="0" smtClean="0"/>
              <a:t>Means for discovering God’s will</a:t>
            </a:r>
          </a:p>
          <a:p>
            <a:pPr eaLnBrk="1" hangingPunct="1">
              <a:lnSpc>
                <a:spcPct val="120000"/>
              </a:lnSpc>
              <a:spcBef>
                <a:spcPts val="0"/>
              </a:spcBef>
            </a:pPr>
            <a:r>
              <a:rPr lang="en-US" altLang="en-US" sz="2800" dirty="0" smtClean="0"/>
              <a:t>Guarantees of effective service</a:t>
            </a:r>
          </a:p>
          <a:p>
            <a:pPr>
              <a:lnSpc>
                <a:spcPct val="120000"/>
              </a:lnSpc>
              <a:spcBef>
                <a:spcPts val="0"/>
              </a:spcBef>
            </a:pPr>
            <a:r>
              <a:rPr lang="en-US" altLang="en-US" sz="2800" dirty="0"/>
              <a:t>Means to efficient service</a:t>
            </a:r>
          </a:p>
          <a:p>
            <a:pPr>
              <a:lnSpc>
                <a:spcPct val="120000"/>
              </a:lnSpc>
              <a:spcBef>
                <a:spcPts val="0"/>
              </a:spcBef>
            </a:pPr>
            <a:r>
              <a:rPr lang="en-US" altLang="en-US" sz="2800" dirty="0" smtClean="0"/>
              <a:t>Securities </a:t>
            </a:r>
            <a:r>
              <a:rPr lang="en-US" altLang="en-US" sz="2800" dirty="0"/>
              <a:t>for health and growth </a:t>
            </a:r>
          </a:p>
          <a:p>
            <a:pPr>
              <a:lnSpc>
                <a:spcPct val="120000"/>
              </a:lnSpc>
              <a:spcBef>
                <a:spcPts val="0"/>
              </a:spcBef>
            </a:pPr>
            <a:r>
              <a:rPr lang="en-US" altLang="en-US" sz="2800" dirty="0" smtClean="0"/>
              <a:t>Revealed </a:t>
            </a:r>
            <a:r>
              <a:rPr lang="en-US" altLang="en-US" sz="2800" dirty="0"/>
              <a:t>presence of the living Christ</a:t>
            </a:r>
          </a:p>
          <a:p>
            <a:pPr>
              <a:lnSpc>
                <a:spcPct val="120000"/>
              </a:lnSpc>
              <a:spcBef>
                <a:spcPts val="0"/>
              </a:spcBef>
            </a:pPr>
            <a:r>
              <a:rPr lang="en-US" altLang="en-US" sz="2800" dirty="0" smtClean="0"/>
              <a:t>Guarantor </a:t>
            </a:r>
            <a:r>
              <a:rPr lang="en-US" altLang="en-US" sz="2800" dirty="0"/>
              <a:t>of lasting results</a:t>
            </a:r>
          </a:p>
          <a:p>
            <a:pPr eaLnBrk="1" hangingPunct="1">
              <a:lnSpc>
                <a:spcPct val="90000"/>
              </a:lnSpc>
            </a:pPr>
            <a:endParaRPr lang="en-US" altLang="en-US" sz="1800" dirty="0" smtClean="0"/>
          </a:p>
          <a:p>
            <a:pPr eaLnBrk="1" hangingPunct="1">
              <a:lnSpc>
                <a:spcPct val="90000"/>
              </a:lnSpc>
            </a:pPr>
            <a:endParaRPr lang="en-US" altLang="en-US" dirty="0" smtClean="0"/>
          </a:p>
        </p:txBody>
      </p:sp>
    </p:spTree>
    <p:extLst>
      <p:ext uri="{BB962C8B-B14F-4D97-AF65-F5344CB8AC3E}">
        <p14:creationId xmlns:p14="http://schemas.microsoft.com/office/powerpoint/2010/main" val="157274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538223" y="295042"/>
            <a:ext cx="7620000" cy="857250"/>
          </a:xfrm>
        </p:spPr>
        <p:txBody>
          <a:bodyPr/>
          <a:lstStyle/>
          <a:p>
            <a:pPr eaLnBrk="1" hangingPunct="1"/>
            <a: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t>SPIRITUAL GIFTS </a:t>
            </a:r>
            <a:r>
              <a:rPr lang="en-US" altLang="en-US" sz="4000" b="1" dirty="0" smtClean="0">
                <a:solidFill>
                  <a:schemeClr val="bg2">
                    <a:lumMod val="50000"/>
                  </a:schemeClr>
                </a:solidFill>
                <a:effectLst>
                  <a:outerShdw blurRad="38100" dist="38100" dir="2700000" algn="tl">
                    <a:srgbClr val="000000">
                      <a:alpha val="43137"/>
                    </a:srgbClr>
                  </a:outerShdw>
                </a:effectLst>
                <a:latin typeface="+mn-lt"/>
                <a:cs typeface="Trebuchet MS" panose="020B0603020202020204" pitchFamily="34" charset="0"/>
              </a:rPr>
              <a:t>ARE NOT</a:t>
            </a:r>
          </a:p>
        </p:txBody>
      </p:sp>
      <p:sp>
        <p:nvSpPr>
          <p:cNvPr id="152579" name="Rectangle 3"/>
          <p:cNvSpPr>
            <a:spLocks noGrp="1" noChangeArrowheads="1"/>
          </p:cNvSpPr>
          <p:nvPr>
            <p:ph idx="1"/>
          </p:nvPr>
        </p:nvSpPr>
        <p:spPr>
          <a:xfrm>
            <a:off x="538222" y="1469706"/>
            <a:ext cx="6167378" cy="3257550"/>
          </a:xfrm>
        </p:spPr>
        <p:txBody>
          <a:bodyPr>
            <a:noAutofit/>
          </a:bodyPr>
          <a:lstStyle/>
          <a:p>
            <a:pPr eaLnBrk="1" hangingPunct="1"/>
            <a:r>
              <a:rPr lang="en-US" altLang="en-US" sz="3200" b="1" dirty="0"/>
              <a:t>Acquired skills or natural talents</a:t>
            </a:r>
          </a:p>
          <a:p>
            <a:pPr eaLnBrk="1" hangingPunct="1"/>
            <a:r>
              <a:rPr lang="en-US" altLang="en-US" sz="3200" b="1" dirty="0"/>
              <a:t>Roles or offices</a:t>
            </a:r>
          </a:p>
          <a:p>
            <a:pPr eaLnBrk="1" hangingPunct="1"/>
            <a:r>
              <a:rPr lang="en-US" altLang="en-US" sz="3200" b="1" dirty="0"/>
              <a:t>For self-gain or division</a:t>
            </a:r>
          </a:p>
          <a:p>
            <a:pPr eaLnBrk="1" hangingPunct="1"/>
            <a:r>
              <a:rPr lang="en-US" altLang="en-US" sz="3200" b="1" dirty="0" smtClean="0"/>
              <a:t>Fruit </a:t>
            </a:r>
            <a:r>
              <a:rPr lang="en-US" altLang="en-US" sz="3200" b="1" dirty="0"/>
              <a:t>of the Spirit</a:t>
            </a:r>
          </a:p>
          <a:p>
            <a:pPr eaLnBrk="1" hangingPunct="1"/>
            <a:r>
              <a:rPr lang="en-US" altLang="en-US" sz="3200" b="1" dirty="0"/>
              <a:t>The same for everyone</a:t>
            </a:r>
          </a:p>
        </p:txBody>
      </p:sp>
    </p:spTree>
    <p:extLst>
      <p:ext uri="{BB962C8B-B14F-4D97-AF65-F5344CB8AC3E}">
        <p14:creationId xmlns:p14="http://schemas.microsoft.com/office/powerpoint/2010/main" val="37731599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rot="5400000">
            <a:off x="-2718187" y="2143125"/>
            <a:ext cx="6764062" cy="857250"/>
          </a:xfrm>
        </p:spPr>
        <p:txBody>
          <a:bodyPr/>
          <a:lstStyle/>
          <a:p>
            <a:pPr algn="ctr" eaLnBrk="1" hangingPunct="1"/>
            <a:r>
              <a:rPr lang="en-US" altLang="en-US" sz="6600" b="1" dirty="0" smtClean="0">
                <a:effectLst>
                  <a:outerShdw blurRad="38100" dist="38100" dir="2700000" algn="tl">
                    <a:srgbClr val="000000">
                      <a:alpha val="43137"/>
                    </a:srgbClr>
                  </a:outerShdw>
                </a:effectLst>
                <a:latin typeface="+mn-lt"/>
                <a:cs typeface="Trebuchet MS" panose="020B0603020202020204" pitchFamily="34" charset="0"/>
              </a:rPr>
              <a:t>Introductions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798" y="0"/>
            <a:ext cx="5868364" cy="5143500"/>
          </a:xfrm>
          <a:prstGeom prst="rect">
            <a:avLst/>
          </a:prstGeom>
        </p:spPr>
      </p:pic>
      <p:sp>
        <p:nvSpPr>
          <p:cNvPr id="3" name="TextBox 2"/>
          <p:cNvSpPr txBox="1"/>
          <p:nvPr/>
        </p:nvSpPr>
        <p:spPr>
          <a:xfrm>
            <a:off x="1127194" y="0"/>
            <a:ext cx="1708604" cy="5173884"/>
          </a:xfrm>
          <a:prstGeom prst="rect">
            <a:avLst/>
          </a:prstGeom>
          <a:solidFill>
            <a:schemeClr val="bg2">
              <a:lumMod val="75000"/>
              <a:alpha val="66000"/>
            </a:schemeClr>
          </a:solidFill>
        </p:spPr>
        <p:txBody>
          <a:bodyPr wrap="square" rtlCol="0">
            <a:spAutoFit/>
          </a:bodyPr>
          <a:lstStyle/>
          <a:p>
            <a:endParaRPr lang="en-US" dirty="0"/>
          </a:p>
        </p:txBody>
      </p:sp>
    </p:spTree>
    <p:extLst>
      <p:ext uri="{BB962C8B-B14F-4D97-AF65-F5344CB8AC3E}">
        <p14:creationId xmlns:p14="http://schemas.microsoft.com/office/powerpoint/2010/main" val="34138246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062713" y="1175941"/>
            <a:ext cx="4010627" cy="2800350"/>
          </a:xfrm>
        </p:spPr>
        <p:txBody>
          <a:bodyPr/>
          <a:lstStyle/>
          <a:p>
            <a:pPr algn="ctr" eaLnBrk="1" hangingPunct="1"/>
            <a:r>
              <a:rPr lang="en-US" altLang="en-US" sz="7200" b="1" dirty="0" smtClean="0">
                <a:solidFill>
                  <a:schemeClr val="tx1">
                    <a:lumMod val="90000"/>
                    <a:lumOff val="10000"/>
                  </a:schemeClr>
                </a:solidFill>
                <a:effectLst>
                  <a:outerShdw blurRad="38100" dist="38100" dir="2700000" algn="tl">
                    <a:srgbClr val="000000">
                      <a:alpha val="43137"/>
                    </a:srgbClr>
                  </a:outerShdw>
                </a:effectLst>
                <a:latin typeface="+mn-lt"/>
                <a:cs typeface="Trebuchet MS" panose="020B0603020202020204" pitchFamily="34" charset="0"/>
              </a:rPr>
              <a:t>THE ROLE OF THE LAITY IN MINISTRY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356658" cy="5155277"/>
          </a:xfrm>
          <a:prstGeom prst="rect">
            <a:avLst/>
          </a:prstGeom>
        </p:spPr>
      </p:pic>
    </p:spTree>
    <p:extLst>
      <p:ext uri="{BB962C8B-B14F-4D97-AF65-F5344CB8AC3E}">
        <p14:creationId xmlns:p14="http://schemas.microsoft.com/office/powerpoint/2010/main" val="2494533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01807"/>
            <a:ext cx="7620000" cy="857250"/>
          </a:xfrm>
        </p:spPr>
        <p:txBody>
          <a:bodyPr/>
          <a:lstStyle/>
          <a:p>
            <a:pPr algn="ctr"/>
            <a: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t>FAITHFUL MINISTRY</a:t>
            </a:r>
          </a:p>
        </p:txBody>
      </p:sp>
      <p:sp>
        <p:nvSpPr>
          <p:cNvPr id="11267" name="Content Placeholder 2"/>
          <p:cNvSpPr>
            <a:spLocks noGrp="1"/>
          </p:cNvSpPr>
          <p:nvPr>
            <p:ph idx="1"/>
          </p:nvPr>
        </p:nvSpPr>
        <p:spPr>
          <a:xfrm>
            <a:off x="115747" y="1063229"/>
            <a:ext cx="8484243" cy="3809713"/>
          </a:xfrm>
        </p:spPr>
        <p:txBody>
          <a:bodyPr>
            <a:normAutofit/>
          </a:bodyPr>
          <a:lstStyle/>
          <a:p>
            <a:pPr marL="114300" indent="0">
              <a:buNone/>
            </a:pPr>
            <a:r>
              <a:rPr lang="en-US" altLang="en-US" sz="2600" b="1" dirty="0" smtClean="0"/>
              <a:t>¶130</a:t>
            </a:r>
            <a:r>
              <a:rPr lang="en-US" altLang="en-US" sz="2600" dirty="0" smtClean="0"/>
              <a:t>. – </a:t>
            </a:r>
            <a:r>
              <a:rPr lang="en-US" altLang="en-US" sz="2800" dirty="0" smtClean="0"/>
              <a:t>“The people of God, who are the church made visible in the world, must convince the world of the reality of the gospel or leave it unconvinced. There can be no evasion or delegation of this responsibility; the church is either faithful as a witnessing and serving community, or it loses its vitality and its impact on an unbelieving world.” </a:t>
            </a:r>
          </a:p>
          <a:p>
            <a:pPr marL="114300" indent="0">
              <a:buNone/>
            </a:pPr>
            <a:r>
              <a:rPr lang="en-US" altLang="en-US" sz="1600" i="1" dirty="0" smtClean="0"/>
              <a:t>(</a:t>
            </a:r>
            <a:r>
              <a:rPr lang="en-US" altLang="en-US" sz="1600" i="1" u="sng" dirty="0"/>
              <a:t>The Book of Discipline – </a:t>
            </a:r>
            <a:r>
              <a:rPr lang="en-US" altLang="en-US" sz="1600" i="1" u="sng" dirty="0" smtClean="0"/>
              <a:t>The United </a:t>
            </a:r>
            <a:r>
              <a:rPr lang="en-US" altLang="en-US" sz="1600" i="1" u="sng" dirty="0"/>
              <a:t>Methodist Church, 2012)</a:t>
            </a:r>
            <a:endParaRPr lang="en-US" altLang="en-US" sz="1600" i="1" dirty="0"/>
          </a:p>
          <a:p>
            <a:pPr marL="114300" indent="0">
              <a:buNone/>
            </a:pPr>
            <a:endParaRPr lang="en-US" altLang="en-US" sz="1600" i="1" dirty="0" smtClean="0"/>
          </a:p>
        </p:txBody>
      </p:sp>
    </p:spTree>
    <p:extLst>
      <p:ext uri="{BB962C8B-B14F-4D97-AF65-F5344CB8AC3E}">
        <p14:creationId xmlns:p14="http://schemas.microsoft.com/office/powerpoint/2010/main" val="103438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95734" y="718254"/>
            <a:ext cx="7952531" cy="857250"/>
          </a:xfrm>
        </p:spPr>
        <p:txBody>
          <a:bodyPr/>
          <a:lstStyle/>
          <a:p>
            <a:pPr eaLnBrk="1" hangingPunct="1"/>
            <a:r>
              <a:rPr lang="en-US" altLang="en-US" dirty="0" smtClean="0">
                <a:cs typeface="Trebuchet MS" panose="020B0603020202020204" pitchFamily="34" charset="0"/>
              </a:rPr>
              <a:t/>
            </a:r>
            <a:br>
              <a:rPr lang="en-US" altLang="en-US" dirty="0" smtClean="0">
                <a:cs typeface="Trebuchet MS" panose="020B0603020202020204" pitchFamily="34" charset="0"/>
              </a:rPr>
            </a:br>
            <a:r>
              <a:rPr lang="en-US" altLang="en-US" b="1" dirty="0" smtClean="0">
                <a:effectLst>
                  <a:outerShdw blurRad="38100" dist="38100" dir="2700000" algn="tl">
                    <a:srgbClr val="000000">
                      <a:alpha val="43137"/>
                    </a:srgbClr>
                  </a:outerShdw>
                </a:effectLst>
                <a:latin typeface="+mn-lt"/>
                <a:cs typeface="Trebuchet MS" panose="020B0603020202020204" pitchFamily="34" charset="0"/>
              </a:rPr>
              <a:t>THE WESLEYS</a:t>
            </a:r>
            <a:r>
              <a:rPr lang="en-US" altLang="en-US" dirty="0" smtClean="0">
                <a:effectLst>
                  <a:outerShdw blurRad="38100" dist="38100" dir="2700000" algn="tl">
                    <a:srgbClr val="000000">
                      <a:alpha val="43137"/>
                    </a:srgbClr>
                  </a:outerShdw>
                </a:effectLst>
                <a:cs typeface="Trebuchet MS" panose="020B0603020202020204" pitchFamily="34" charset="0"/>
              </a:rPr>
              <a:t/>
            </a:r>
            <a:br>
              <a:rPr lang="en-US" altLang="en-US" dirty="0" smtClean="0">
                <a:effectLst>
                  <a:outerShdw blurRad="38100" dist="38100" dir="2700000" algn="tl">
                    <a:srgbClr val="000000">
                      <a:alpha val="43137"/>
                    </a:srgbClr>
                  </a:outerShdw>
                </a:effectLst>
                <a:cs typeface="Trebuchet MS" panose="020B0603020202020204" pitchFamily="34" charset="0"/>
              </a:rPr>
            </a:br>
            <a:r>
              <a:rPr lang="en-US" altLang="en-US" dirty="0" smtClean="0">
                <a:effectLst>
                  <a:outerShdw blurRad="38100" dist="38100" dir="2700000" algn="tl">
                    <a:srgbClr val="000000">
                      <a:alpha val="43137"/>
                    </a:srgbClr>
                  </a:outerShdw>
                </a:effectLst>
                <a:cs typeface="Trebuchet MS" panose="020B0603020202020204" pitchFamily="34" charset="0"/>
              </a:rPr>
              <a:t>  </a:t>
            </a:r>
            <a:r>
              <a:rPr lang="en-US" altLang="en-US" dirty="0" smtClean="0">
                <a:solidFill>
                  <a:schemeClr val="bg2">
                    <a:lumMod val="50000"/>
                  </a:schemeClr>
                </a:solidFill>
                <a:effectLst>
                  <a:outerShdw blurRad="38100" dist="38100" dir="2700000" algn="tl">
                    <a:srgbClr val="000000">
                      <a:alpha val="43137"/>
                    </a:srgbClr>
                  </a:outerShdw>
                </a:effectLst>
                <a:latin typeface="+mn-lt"/>
                <a:cs typeface="Trebuchet MS" panose="020B0603020202020204" pitchFamily="34" charset="0"/>
              </a:rPr>
              <a:t>Samuel, Susanna, John, Charles</a:t>
            </a:r>
            <a:r>
              <a:rPr lang="en-US" altLang="en-US" dirty="0" smtClean="0">
                <a:solidFill>
                  <a:schemeClr val="bg2">
                    <a:lumMod val="50000"/>
                  </a:schemeClr>
                </a:solidFill>
                <a:latin typeface="+mn-lt"/>
                <a:cs typeface="Trebuchet MS" panose="020B0603020202020204" pitchFamily="34" charset="0"/>
              </a:rPr>
              <a:t/>
            </a:r>
            <a:br>
              <a:rPr lang="en-US" altLang="en-US" dirty="0" smtClean="0">
                <a:solidFill>
                  <a:schemeClr val="bg2">
                    <a:lumMod val="50000"/>
                  </a:schemeClr>
                </a:solidFill>
                <a:latin typeface="+mn-lt"/>
                <a:cs typeface="Trebuchet MS" panose="020B0603020202020204" pitchFamily="34" charset="0"/>
              </a:rPr>
            </a:br>
            <a:endParaRPr lang="en-US" altLang="en-US" dirty="0" smtClean="0">
              <a:solidFill>
                <a:schemeClr val="bg2">
                  <a:lumMod val="50000"/>
                </a:schemeClr>
              </a:solidFill>
              <a:latin typeface="+mn-lt"/>
              <a:cs typeface="Trebuchet MS" panose="020B0603020202020204" pitchFamily="34" charset="0"/>
            </a:endParaRPr>
          </a:p>
        </p:txBody>
      </p:sp>
      <p:pic>
        <p:nvPicPr>
          <p:cNvPr id="22531" name="Picture 3" descr="Charles Wesle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141318"/>
            <a:ext cx="8661602" cy="2643368"/>
          </a:xfrm>
        </p:spPr>
      </p:pic>
    </p:spTree>
    <p:extLst>
      <p:ext uri="{BB962C8B-B14F-4D97-AF65-F5344CB8AC3E}">
        <p14:creationId xmlns:p14="http://schemas.microsoft.com/office/powerpoint/2010/main" val="4073719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sldNum" sz="quarter" idx="4294967295"/>
          </p:nvPr>
        </p:nvSpPr>
        <p:spPr bwMode="auto">
          <a:xfrm>
            <a:off x="1572816" y="4463654"/>
            <a:ext cx="456009" cy="2738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spcAft>
                <a:spcPts val="45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557213" indent="-214313" eaLnBrk="0" hangingPunct="0">
              <a:spcBef>
                <a:spcPct val="20000"/>
              </a:spcBef>
              <a:spcAft>
                <a:spcPts val="450"/>
              </a:spcAft>
              <a:buClr>
                <a:schemeClr val="tx2"/>
              </a:buClr>
              <a:buFont typeface="Wingdings 2" panose="05020102010507070707" pitchFamily="18" charset="2"/>
              <a:buChar char=""/>
              <a:defRPr sz="1200">
                <a:solidFill>
                  <a:schemeClr val="tx1"/>
                </a:solidFill>
                <a:latin typeface="Verdana" panose="020B0604030504040204" pitchFamily="34" charset="0"/>
              </a:defRPr>
            </a:lvl2pPr>
            <a:lvl3pPr marL="857250" indent="-171450" eaLnBrk="0" hangingPunct="0">
              <a:spcBef>
                <a:spcPct val="20000"/>
              </a:spcBef>
              <a:spcAft>
                <a:spcPts val="450"/>
              </a:spcAft>
              <a:buClr>
                <a:schemeClr val="tx2"/>
              </a:buClr>
              <a:buFont typeface="Wingdings 2" panose="05020102010507070707" pitchFamily="18" charset="2"/>
              <a:buChar char=""/>
              <a:defRPr sz="1050">
                <a:solidFill>
                  <a:schemeClr val="tx1"/>
                </a:solidFill>
                <a:latin typeface="Verdana" panose="020B0604030504040204" pitchFamily="34" charset="0"/>
              </a:defRPr>
            </a:lvl3pPr>
            <a:lvl4pPr marL="12001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4pPr>
            <a:lvl5pPr marL="15430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5pPr>
            <a:lvl6pPr marL="18859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6pPr>
            <a:lvl7pPr marL="22288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7pPr>
            <a:lvl8pPr marL="25717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8pPr>
            <a:lvl9pPr marL="29146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9pPr>
          </a:lstStyle>
          <a:p>
            <a:pPr>
              <a:spcBef>
                <a:spcPct val="0"/>
              </a:spcBef>
              <a:spcAft>
                <a:spcPct val="0"/>
              </a:spcAft>
              <a:buClrTx/>
              <a:buFontTx/>
              <a:buNone/>
            </a:pPr>
            <a:fld id="{07C52C7B-0494-45C1-AD8B-39DF4F7C5916}" type="slidenum">
              <a:rPr lang="en-US" altLang="en-US" sz="1050">
                <a:solidFill>
                  <a:schemeClr val="bg1"/>
                </a:solidFill>
                <a:latin typeface="Arial" panose="020B0604020202020204" pitchFamily="34" charset="0"/>
              </a:rPr>
              <a:pPr>
                <a:spcBef>
                  <a:spcPct val="0"/>
                </a:spcBef>
                <a:spcAft>
                  <a:spcPct val="0"/>
                </a:spcAft>
                <a:buClrTx/>
                <a:buFontTx/>
                <a:buNone/>
              </a:pPr>
              <a:t>23</a:t>
            </a:fld>
            <a:endParaRPr lang="en-US" altLang="en-US" sz="1050">
              <a:solidFill>
                <a:schemeClr val="bg1"/>
              </a:solidFill>
              <a:latin typeface="Arial" panose="020B0604020202020204" pitchFamily="34" charset="0"/>
            </a:endParaRPr>
          </a:p>
        </p:txBody>
      </p:sp>
      <p:pic>
        <p:nvPicPr>
          <p:cNvPr id="23555" name="Picture 2" descr="HolyCl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402" y="0"/>
            <a:ext cx="6858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7167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36246" y="154087"/>
            <a:ext cx="3371850" cy="857250"/>
          </a:xfrm>
        </p:spPr>
        <p:txBody>
          <a:bodyPr/>
          <a:lstStyle/>
          <a:p>
            <a:pPr eaLnBrk="1" hangingPunct="1"/>
            <a:r>
              <a:rPr lang="en-US" altLang="en-US" b="1" dirty="0" smtClean="0">
                <a:effectLst>
                  <a:outerShdw blurRad="38100" dist="38100" dir="2700000" algn="tl">
                    <a:srgbClr val="000000">
                      <a:alpha val="43137"/>
                    </a:srgbClr>
                  </a:outerShdw>
                </a:effectLst>
                <a:latin typeface="+mn-lt"/>
                <a:cs typeface="Trebuchet MS" panose="020B0603020202020204" pitchFamily="34" charset="0"/>
              </a:rPr>
              <a:t>The Preacher</a:t>
            </a:r>
          </a:p>
        </p:txBody>
      </p:sp>
      <p:sp>
        <p:nvSpPr>
          <p:cNvPr id="22532" name="Rectangle 3"/>
          <p:cNvSpPr>
            <a:spLocks noGrp="1" noChangeArrowheads="1"/>
          </p:cNvSpPr>
          <p:nvPr>
            <p:ph idx="1"/>
          </p:nvPr>
        </p:nvSpPr>
        <p:spPr>
          <a:xfrm>
            <a:off x="485774" y="1274662"/>
            <a:ext cx="4653385" cy="3771900"/>
          </a:xfrm>
        </p:spPr>
        <p:txBody>
          <a:bodyPr rtlCol="0">
            <a:noAutofit/>
          </a:bodyPr>
          <a:lstStyle/>
          <a:p>
            <a:pPr eaLnBrk="1" fontAlgn="auto" hangingPunct="1">
              <a:buFontTx/>
              <a:buNone/>
              <a:defRPr/>
            </a:pPr>
            <a:r>
              <a:rPr lang="en-US" altLang="en-US" sz="3200" b="1" dirty="0"/>
              <a:t>By </a:t>
            </a:r>
            <a:r>
              <a:rPr lang="en-US" altLang="en-US" sz="3200" b="1" dirty="0" smtClean="0"/>
              <a:t>1791“Methodism” had </a:t>
            </a:r>
            <a:r>
              <a:rPr lang="en-US" altLang="en-US" sz="3200" b="1" dirty="0"/>
              <a:t>nearly </a:t>
            </a:r>
            <a:r>
              <a:rPr lang="en-US" altLang="en-US" sz="3200" b="1" dirty="0" smtClean="0"/>
              <a:t>75,000 members </a:t>
            </a:r>
            <a:r>
              <a:rPr lang="en-US" altLang="en-US" sz="3200" b="1" dirty="0"/>
              <a:t>&amp; Wesley </a:t>
            </a:r>
            <a:r>
              <a:rPr lang="en-US" altLang="en-US" sz="3200" b="1" dirty="0" smtClean="0"/>
              <a:t>had averaged 4,000 miles annually on horseback, and preached more than 40,000 sermons!</a:t>
            </a:r>
            <a:endParaRPr lang="en-US" altLang="en-US" sz="3200" b="1" dirty="0"/>
          </a:p>
        </p:txBody>
      </p:sp>
      <p:pic>
        <p:nvPicPr>
          <p:cNvPr id="24581" name="Picture 4" descr="John wesley preac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160" y="67855"/>
            <a:ext cx="3460830" cy="4978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991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t>Exhorters and Class Leaders</a:t>
            </a:r>
          </a:p>
        </p:txBody>
      </p:sp>
      <p:sp>
        <p:nvSpPr>
          <p:cNvPr id="32771" name="Rectangle 3"/>
          <p:cNvSpPr>
            <a:spLocks noGrp="1" noChangeArrowheads="1"/>
          </p:cNvSpPr>
          <p:nvPr>
            <p:ph idx="1"/>
          </p:nvPr>
        </p:nvSpPr>
        <p:spPr>
          <a:xfrm>
            <a:off x="457200" y="1341021"/>
            <a:ext cx="7611077" cy="3600450"/>
          </a:xfrm>
        </p:spPr>
        <p:txBody>
          <a:bodyPr>
            <a:noAutofit/>
          </a:bodyPr>
          <a:lstStyle/>
          <a:p>
            <a:pPr eaLnBrk="1" hangingPunct="1"/>
            <a:r>
              <a:rPr lang="en-US" altLang="en-US" sz="2800" dirty="0"/>
              <a:t>Leaders of the Class or Band Meetings</a:t>
            </a:r>
          </a:p>
          <a:p>
            <a:pPr eaLnBrk="1" hangingPunct="1"/>
            <a:r>
              <a:rPr lang="en-US" altLang="en-US" sz="2800" dirty="0"/>
              <a:t>Led prayer, addressed people on the subject of religion, gave encouragement and admonition</a:t>
            </a:r>
          </a:p>
          <a:p>
            <a:pPr eaLnBrk="1" hangingPunct="1"/>
            <a:r>
              <a:rPr lang="en-US" altLang="en-US" sz="2800" dirty="0"/>
              <a:t>Described own experience and testified to their present joy</a:t>
            </a:r>
          </a:p>
          <a:p>
            <a:pPr eaLnBrk="1" hangingPunct="1"/>
            <a:r>
              <a:rPr lang="en-US" altLang="en-US" sz="2800" dirty="0"/>
              <a:t>Did not “take a text”</a:t>
            </a:r>
          </a:p>
        </p:txBody>
      </p:sp>
    </p:spTree>
    <p:extLst>
      <p:ext uri="{BB962C8B-B14F-4D97-AF65-F5344CB8AC3E}">
        <p14:creationId xmlns:p14="http://schemas.microsoft.com/office/powerpoint/2010/main" val="4004033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413806" y="3027503"/>
            <a:ext cx="2792211" cy="571500"/>
          </a:xfrm>
        </p:spPr>
        <p:txBody>
          <a:bodyPr/>
          <a:lstStyle/>
          <a:p>
            <a:pPr eaLnBrk="1" hangingPunct="1"/>
            <a:r>
              <a:rPr lang="en-US" altLang="en-US" sz="4800" dirty="0" smtClean="0">
                <a:effectLst>
                  <a:outerShdw blurRad="38100" dist="38100" dir="2700000" algn="tl">
                    <a:srgbClr val="000000">
                      <a:alpha val="43137"/>
                    </a:srgbClr>
                  </a:outerShdw>
                </a:effectLst>
                <a:latin typeface="+mn-lt"/>
                <a:cs typeface="Trebuchet MS" panose="020B0603020202020204" pitchFamily="34" charset="0"/>
              </a:rPr>
              <a:t>Thomas </a:t>
            </a:r>
            <a:r>
              <a:rPr lang="en-US" altLang="en-US" sz="4800" dirty="0" err="1" smtClean="0">
                <a:effectLst>
                  <a:outerShdw blurRad="38100" dist="38100" dir="2700000" algn="tl">
                    <a:srgbClr val="000000">
                      <a:alpha val="43137"/>
                    </a:srgbClr>
                  </a:outerShdw>
                </a:effectLst>
                <a:latin typeface="+mn-lt"/>
                <a:cs typeface="Trebuchet MS" panose="020B0603020202020204" pitchFamily="34" charset="0"/>
              </a:rPr>
              <a:t>Maxfield</a:t>
            </a:r>
            <a:endParaRPr lang="en-US" altLang="en-US" sz="4800" dirty="0" smtClean="0">
              <a:effectLst>
                <a:outerShdw blurRad="38100" dist="38100" dir="2700000" algn="tl">
                  <a:srgbClr val="000000">
                    <a:alpha val="43137"/>
                  </a:srgbClr>
                </a:outerShdw>
              </a:effectLst>
              <a:latin typeface="+mn-lt"/>
              <a:cs typeface="Trebuchet MS" panose="020B0603020202020204" pitchFamily="34" charset="0"/>
            </a:endParaRPr>
          </a:p>
        </p:txBody>
      </p:sp>
      <p:pic>
        <p:nvPicPr>
          <p:cNvPr id="26627" name="Picture 3" descr="Thomas Max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0"/>
            <a:ext cx="4298308" cy="5157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0" name="Text Box 4"/>
          <p:cNvSpPr txBox="1">
            <a:spLocks noChangeArrowheads="1"/>
          </p:cNvSpPr>
          <p:nvPr/>
        </p:nvSpPr>
        <p:spPr bwMode="auto">
          <a:xfrm>
            <a:off x="4681888" y="383915"/>
            <a:ext cx="3524129"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742950" indent="-285750" eaLnBrk="0" hangingPunct="0">
              <a:spcBef>
                <a:spcPct val="20000"/>
              </a:spcBef>
              <a:spcAft>
                <a:spcPts val="600"/>
              </a:spcAft>
              <a:buClr>
                <a:schemeClr val="tx2"/>
              </a:buClr>
              <a:buFont typeface="Wingdings 2" panose="05020102010507070707" pitchFamily="18" charset="2"/>
              <a:buChar char=""/>
              <a:defRPr sz="1600">
                <a:solidFill>
                  <a:schemeClr val="tx1"/>
                </a:solidFill>
                <a:latin typeface="Verdana" panose="020B0604030504040204" pitchFamily="34" charset="0"/>
              </a:defRPr>
            </a:lvl2pPr>
            <a:lvl3pPr marL="1143000" indent="-228600" eaLnBrk="0" hangingPunct="0">
              <a:spcBef>
                <a:spcPct val="20000"/>
              </a:spcBef>
              <a:spcAft>
                <a:spcPts val="600"/>
              </a:spcAft>
              <a:buClr>
                <a:schemeClr val="tx2"/>
              </a:buClr>
              <a:buFont typeface="Wingdings 2" panose="05020102010507070707" pitchFamily="18" charset="2"/>
              <a:buChar char=""/>
              <a:defRPr sz="1400">
                <a:solidFill>
                  <a:schemeClr val="tx1"/>
                </a:solidFill>
                <a:latin typeface="Verdana" panose="020B0604030504040204" pitchFamily="34" charset="0"/>
              </a:defRPr>
            </a:lvl3pPr>
            <a:lvl4pPr marL="16002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4pPr>
            <a:lvl5pPr marL="20574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9pPr>
          </a:lstStyle>
          <a:p>
            <a:pPr algn="ctr" eaLnBrk="1" hangingPunct="1">
              <a:spcBef>
                <a:spcPct val="0"/>
              </a:spcBef>
              <a:spcAft>
                <a:spcPct val="0"/>
              </a:spcAft>
              <a:buClrTx/>
              <a:buFontTx/>
              <a:buNone/>
            </a:pPr>
            <a:r>
              <a:rPr lang="en-US" altLang="en-US" sz="4400" b="1" dirty="0">
                <a:solidFill>
                  <a:schemeClr val="tx2"/>
                </a:solidFill>
                <a:effectLst>
                  <a:outerShdw blurRad="38100" dist="38100" dir="2700000" algn="tl">
                    <a:srgbClr val="000000">
                      <a:alpha val="43137"/>
                    </a:srgbClr>
                  </a:outerShdw>
                </a:effectLst>
                <a:latin typeface="+mn-lt"/>
              </a:rPr>
              <a:t>Exhorter to Lay Preacher</a:t>
            </a:r>
          </a:p>
        </p:txBody>
      </p:sp>
    </p:spTree>
    <p:extLst>
      <p:ext uri="{BB962C8B-B14F-4D97-AF65-F5344CB8AC3E}">
        <p14:creationId xmlns:p14="http://schemas.microsoft.com/office/powerpoint/2010/main" val="40570177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653022" y="996146"/>
            <a:ext cx="3576577" cy="571500"/>
          </a:xfrm>
        </p:spPr>
        <p:txBody>
          <a:bodyPr/>
          <a:lstStyle/>
          <a:p>
            <a:pPr algn="ctr" eaLnBrk="1" hangingPunct="1"/>
            <a:r>
              <a:rPr lang="en-US" altLang="en-US" dirty="0" smtClean="0">
                <a:effectLst>
                  <a:outerShdw blurRad="38100" dist="38100" dir="2700000" algn="tl">
                    <a:srgbClr val="000000">
                      <a:alpha val="43137"/>
                    </a:srgbClr>
                  </a:outerShdw>
                </a:effectLst>
                <a:latin typeface="+mn-lt"/>
                <a:cs typeface="Trebuchet MS" panose="020B0603020202020204" pitchFamily="34" charset="0"/>
              </a:rPr>
              <a:t>Susannah Wesley</a:t>
            </a:r>
          </a:p>
        </p:txBody>
      </p:sp>
      <p:sp>
        <p:nvSpPr>
          <p:cNvPr id="27651" name="Rectangle 6"/>
          <p:cNvSpPr>
            <a:spLocks noGrp="1" noChangeArrowheads="1"/>
          </p:cNvSpPr>
          <p:nvPr>
            <p:ph type="sldNum" sz="quarter" idx="4294967295"/>
          </p:nvPr>
        </p:nvSpPr>
        <p:spPr bwMode="auto">
          <a:xfrm>
            <a:off x="1572816" y="4463654"/>
            <a:ext cx="456009" cy="2738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spcAft>
                <a:spcPts val="45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557213" indent="-214313" eaLnBrk="0" hangingPunct="0">
              <a:spcBef>
                <a:spcPct val="20000"/>
              </a:spcBef>
              <a:spcAft>
                <a:spcPts val="450"/>
              </a:spcAft>
              <a:buClr>
                <a:schemeClr val="tx2"/>
              </a:buClr>
              <a:buFont typeface="Wingdings 2" panose="05020102010507070707" pitchFamily="18" charset="2"/>
              <a:buChar char=""/>
              <a:defRPr sz="1200">
                <a:solidFill>
                  <a:schemeClr val="tx1"/>
                </a:solidFill>
                <a:latin typeface="Verdana" panose="020B0604030504040204" pitchFamily="34" charset="0"/>
              </a:defRPr>
            </a:lvl2pPr>
            <a:lvl3pPr marL="857250" indent="-171450" eaLnBrk="0" hangingPunct="0">
              <a:spcBef>
                <a:spcPct val="20000"/>
              </a:spcBef>
              <a:spcAft>
                <a:spcPts val="450"/>
              </a:spcAft>
              <a:buClr>
                <a:schemeClr val="tx2"/>
              </a:buClr>
              <a:buFont typeface="Wingdings 2" panose="05020102010507070707" pitchFamily="18" charset="2"/>
              <a:buChar char=""/>
              <a:defRPr sz="1050">
                <a:solidFill>
                  <a:schemeClr val="tx1"/>
                </a:solidFill>
                <a:latin typeface="Verdana" panose="020B0604030504040204" pitchFamily="34" charset="0"/>
              </a:defRPr>
            </a:lvl3pPr>
            <a:lvl4pPr marL="12001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4pPr>
            <a:lvl5pPr marL="1543050" indent="-171450" eaLnBrk="0"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5pPr>
            <a:lvl6pPr marL="18859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6pPr>
            <a:lvl7pPr marL="22288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7pPr>
            <a:lvl8pPr marL="25717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8pPr>
            <a:lvl9pPr marL="2914650" indent="-171450" eaLnBrk="0" fontAlgn="base" hangingPunct="0">
              <a:spcBef>
                <a:spcPct val="20000"/>
              </a:spcBef>
              <a:spcAft>
                <a:spcPts val="450"/>
              </a:spcAft>
              <a:buClr>
                <a:schemeClr val="tx2"/>
              </a:buClr>
              <a:buFont typeface="Wingdings 2" panose="05020102010507070707" pitchFamily="18" charset="2"/>
              <a:buChar char=""/>
              <a:defRPr sz="900">
                <a:solidFill>
                  <a:schemeClr val="tx1"/>
                </a:solidFill>
                <a:latin typeface="Verdana" panose="020B0604030504040204" pitchFamily="34" charset="0"/>
              </a:defRPr>
            </a:lvl9pPr>
          </a:lstStyle>
          <a:p>
            <a:pPr>
              <a:spcBef>
                <a:spcPct val="0"/>
              </a:spcBef>
              <a:spcAft>
                <a:spcPct val="0"/>
              </a:spcAft>
              <a:buClrTx/>
              <a:buFontTx/>
              <a:buNone/>
            </a:pPr>
            <a:fld id="{1E084AE4-A32C-4BB7-9CB2-28496AB4AD9C}" type="slidenum">
              <a:rPr lang="en-US" altLang="en-US" sz="1050">
                <a:solidFill>
                  <a:schemeClr val="bg1"/>
                </a:solidFill>
                <a:latin typeface="Arial" panose="020B0604020202020204" pitchFamily="34" charset="0"/>
              </a:rPr>
              <a:pPr>
                <a:spcBef>
                  <a:spcPct val="0"/>
                </a:spcBef>
                <a:spcAft>
                  <a:spcPct val="0"/>
                </a:spcAft>
                <a:buClrTx/>
                <a:buFontTx/>
                <a:buNone/>
              </a:pPr>
              <a:t>27</a:t>
            </a:fld>
            <a:endParaRPr lang="en-US" altLang="en-US" sz="1050">
              <a:solidFill>
                <a:schemeClr val="bg1"/>
              </a:solidFill>
              <a:latin typeface="Arial" panose="020B0604020202020204" pitchFamily="34" charset="0"/>
            </a:endParaRPr>
          </a:p>
        </p:txBody>
      </p:sp>
      <p:pic>
        <p:nvPicPr>
          <p:cNvPr id="27652" name="Picture 3" descr="Susannah Wes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46"/>
            <a:ext cx="4218117" cy="5157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4970490" y="2564876"/>
            <a:ext cx="2941639"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60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742950" indent="-285750" eaLnBrk="0" hangingPunct="0">
              <a:spcBef>
                <a:spcPct val="20000"/>
              </a:spcBef>
              <a:spcAft>
                <a:spcPts val="600"/>
              </a:spcAft>
              <a:buClr>
                <a:schemeClr val="tx2"/>
              </a:buClr>
              <a:buFont typeface="Wingdings 2" panose="05020102010507070707" pitchFamily="18" charset="2"/>
              <a:buChar char=""/>
              <a:defRPr sz="1600">
                <a:solidFill>
                  <a:schemeClr val="tx1"/>
                </a:solidFill>
                <a:latin typeface="Verdana" panose="020B0604030504040204" pitchFamily="34" charset="0"/>
              </a:defRPr>
            </a:lvl2pPr>
            <a:lvl3pPr marL="1143000" indent="-228600" eaLnBrk="0" hangingPunct="0">
              <a:spcBef>
                <a:spcPct val="20000"/>
              </a:spcBef>
              <a:spcAft>
                <a:spcPts val="600"/>
              </a:spcAft>
              <a:buClr>
                <a:schemeClr val="tx2"/>
              </a:buClr>
              <a:buFont typeface="Wingdings 2" panose="05020102010507070707" pitchFamily="18" charset="2"/>
              <a:buChar char=""/>
              <a:defRPr sz="1400">
                <a:solidFill>
                  <a:schemeClr val="tx1"/>
                </a:solidFill>
                <a:latin typeface="Verdana" panose="020B0604030504040204" pitchFamily="34" charset="0"/>
              </a:defRPr>
            </a:lvl3pPr>
            <a:lvl4pPr marL="16002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4pPr>
            <a:lvl5pPr marL="20574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9pPr>
          </a:lstStyle>
          <a:p>
            <a:pPr algn="ctr" eaLnBrk="1" hangingPunct="1">
              <a:spcBef>
                <a:spcPct val="0"/>
              </a:spcBef>
              <a:spcAft>
                <a:spcPct val="0"/>
              </a:spcAft>
              <a:buClrTx/>
              <a:buFontTx/>
              <a:buNone/>
            </a:pPr>
            <a:r>
              <a:rPr lang="en-US" altLang="en-US" sz="3200" dirty="0">
                <a:latin typeface="+mn-lt"/>
              </a:rPr>
              <a:t>Sarah Crosby</a:t>
            </a:r>
          </a:p>
          <a:p>
            <a:pPr algn="ctr" eaLnBrk="1" hangingPunct="1">
              <a:spcBef>
                <a:spcPct val="0"/>
              </a:spcBef>
              <a:spcAft>
                <a:spcPct val="0"/>
              </a:spcAft>
              <a:buClrTx/>
              <a:buFontTx/>
              <a:buNone/>
            </a:pPr>
            <a:endParaRPr lang="en-US" altLang="en-US" sz="3200" dirty="0">
              <a:latin typeface="+mn-lt"/>
            </a:endParaRPr>
          </a:p>
          <a:p>
            <a:pPr algn="ctr" eaLnBrk="1" hangingPunct="1">
              <a:spcBef>
                <a:spcPct val="0"/>
              </a:spcBef>
              <a:spcAft>
                <a:spcPct val="0"/>
              </a:spcAft>
              <a:buClrTx/>
              <a:buFontTx/>
              <a:buNone/>
            </a:pPr>
            <a:r>
              <a:rPr lang="en-US" altLang="en-US" sz="3200" dirty="0" smtClean="0">
                <a:latin typeface="+mn-lt"/>
              </a:rPr>
              <a:t>Mary </a:t>
            </a:r>
            <a:r>
              <a:rPr lang="en-US" altLang="en-US" sz="3200" dirty="0" err="1">
                <a:latin typeface="+mn-lt"/>
              </a:rPr>
              <a:t>Bosanquet</a:t>
            </a:r>
            <a:endParaRPr lang="en-US" altLang="en-US" sz="3200" dirty="0">
              <a:latin typeface="+mn-lt"/>
            </a:endParaRPr>
          </a:p>
        </p:txBody>
      </p:sp>
    </p:spTree>
    <p:extLst>
      <p:ext uri="{BB962C8B-B14F-4D97-AF65-F5344CB8AC3E}">
        <p14:creationId xmlns:p14="http://schemas.microsoft.com/office/powerpoint/2010/main" val="2661264749"/>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74007" y="344090"/>
            <a:ext cx="5029200" cy="454819"/>
          </a:xfrm>
        </p:spPr>
        <p:txBody>
          <a:bodyPr/>
          <a:lstStyle/>
          <a:p>
            <a:pPr eaLnBrk="1" hangingPunct="1"/>
            <a: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t>A Hundred Helpers</a:t>
            </a:r>
          </a:p>
        </p:txBody>
      </p:sp>
      <p:sp>
        <p:nvSpPr>
          <p:cNvPr id="28676" name="Text Box 3"/>
          <p:cNvSpPr txBox="1">
            <a:spLocks noChangeArrowheads="1"/>
          </p:cNvSpPr>
          <p:nvPr/>
        </p:nvSpPr>
        <p:spPr bwMode="auto">
          <a:xfrm>
            <a:off x="524478" y="982775"/>
            <a:ext cx="4441061" cy="3847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742950" indent="-285750" eaLnBrk="0" hangingPunct="0">
              <a:spcBef>
                <a:spcPct val="20000"/>
              </a:spcBef>
              <a:spcAft>
                <a:spcPts val="600"/>
              </a:spcAft>
              <a:buClr>
                <a:schemeClr val="tx2"/>
              </a:buClr>
              <a:buFont typeface="Wingdings 2" panose="05020102010507070707" pitchFamily="18" charset="2"/>
              <a:buChar char=""/>
              <a:defRPr sz="1600">
                <a:solidFill>
                  <a:schemeClr val="tx1"/>
                </a:solidFill>
                <a:latin typeface="Verdana" panose="020B0604030504040204" pitchFamily="34" charset="0"/>
              </a:defRPr>
            </a:lvl2pPr>
            <a:lvl3pPr marL="1143000" indent="-228600" eaLnBrk="0" hangingPunct="0">
              <a:spcBef>
                <a:spcPct val="20000"/>
              </a:spcBef>
              <a:spcAft>
                <a:spcPts val="600"/>
              </a:spcAft>
              <a:buClr>
                <a:schemeClr val="tx2"/>
              </a:buClr>
              <a:buFont typeface="Wingdings 2" panose="05020102010507070707" pitchFamily="18" charset="2"/>
              <a:buChar char=""/>
              <a:defRPr sz="1400">
                <a:solidFill>
                  <a:schemeClr val="tx1"/>
                </a:solidFill>
                <a:latin typeface="Verdana" panose="020B0604030504040204" pitchFamily="34" charset="0"/>
              </a:defRPr>
            </a:lvl3pPr>
            <a:lvl4pPr marL="16002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4pPr>
            <a:lvl5pPr marL="20574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9pPr>
          </a:lstStyle>
          <a:p>
            <a:pPr eaLnBrk="1" hangingPunct="1">
              <a:spcBef>
                <a:spcPct val="0"/>
              </a:spcBef>
              <a:spcAft>
                <a:spcPct val="0"/>
              </a:spcAft>
              <a:buClrTx/>
              <a:buFontTx/>
              <a:buNone/>
            </a:pPr>
            <a:r>
              <a:rPr lang="en-US" altLang="en-US" sz="2800" dirty="0" smtClean="0">
                <a:latin typeface="Bodoni MT" panose="02070603080606020203" pitchFamily="18" charset="0"/>
              </a:rPr>
              <a:t>“Give </a:t>
            </a:r>
            <a:r>
              <a:rPr lang="en-US" altLang="en-US" sz="2800" dirty="0">
                <a:latin typeface="Bodoni MT" panose="02070603080606020203" pitchFamily="18" charset="0"/>
              </a:rPr>
              <a:t>me one hundred preachers who fear nothing but God, and I care not a straw </a:t>
            </a:r>
            <a:r>
              <a:rPr lang="en-US" altLang="en-US" sz="2800" u="sng" dirty="0">
                <a:latin typeface="Bodoni MT" panose="02070603080606020203" pitchFamily="18" charset="0"/>
              </a:rPr>
              <a:t>whether they be clergymen or laymen</a:t>
            </a:r>
            <a:r>
              <a:rPr lang="en-US" altLang="en-US" sz="2800" dirty="0">
                <a:latin typeface="Bodoni MT" panose="02070603080606020203" pitchFamily="18" charset="0"/>
              </a:rPr>
              <a:t>, such alone will shake the gates of hell and set up the kingdom of heaven on earth.”</a:t>
            </a:r>
          </a:p>
          <a:p>
            <a:pPr eaLnBrk="1" hangingPunct="1">
              <a:spcBef>
                <a:spcPct val="0"/>
              </a:spcBef>
              <a:spcAft>
                <a:spcPct val="0"/>
              </a:spcAft>
              <a:buClrTx/>
              <a:buFontTx/>
              <a:buNone/>
            </a:pPr>
            <a:r>
              <a:rPr lang="en-US" altLang="en-US" sz="2000" i="1" dirty="0">
                <a:latin typeface="Times New Roman" panose="02020603050405020304" pitchFamily="18" charset="0"/>
              </a:rPr>
              <a:t>John Wesley</a:t>
            </a:r>
          </a:p>
        </p:txBody>
      </p:sp>
      <p:pic>
        <p:nvPicPr>
          <p:cNvPr id="28677" name="Picture 4" descr="Wesley at Market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539" y="-16277"/>
            <a:ext cx="3749551" cy="5155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9563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453597" y="333300"/>
            <a:ext cx="5076945" cy="857250"/>
          </a:xfrm>
        </p:spPr>
        <p:txBody>
          <a:bodyPr/>
          <a:lstStyle/>
          <a:p>
            <a:pPr eaLnBrk="1" hangingPunct="1"/>
            <a: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t>Wesley and the Poor</a:t>
            </a:r>
          </a:p>
        </p:txBody>
      </p:sp>
      <p:sp>
        <p:nvSpPr>
          <p:cNvPr id="29699" name="Rectangle 3"/>
          <p:cNvSpPr>
            <a:spLocks noGrp="1" noChangeArrowheads="1"/>
          </p:cNvSpPr>
          <p:nvPr>
            <p:ph idx="1"/>
          </p:nvPr>
        </p:nvSpPr>
        <p:spPr>
          <a:xfrm>
            <a:off x="3453598" y="1726075"/>
            <a:ext cx="4451912" cy="3028950"/>
          </a:xfrm>
        </p:spPr>
        <p:txBody>
          <a:bodyPr>
            <a:normAutofit/>
          </a:bodyPr>
          <a:lstStyle/>
          <a:p>
            <a:pPr eaLnBrk="1" hangingPunct="1">
              <a:buFontTx/>
              <a:buNone/>
            </a:pPr>
            <a:r>
              <a:rPr lang="en-US" altLang="en-US" sz="2800" dirty="0" smtClean="0"/>
              <a:t>	</a:t>
            </a:r>
            <a:r>
              <a:rPr lang="en-US" altLang="en-US" sz="3200" dirty="0" smtClean="0">
                <a:latin typeface="Bodoni MT" panose="02070603080606020203" pitchFamily="18" charset="0"/>
              </a:rPr>
              <a:t>“</a:t>
            </a:r>
            <a:r>
              <a:rPr lang="en-US" altLang="en-US" sz="3200" dirty="0">
                <a:latin typeface="Bodoni MT" panose="02070603080606020203" pitchFamily="18" charset="0"/>
              </a:rPr>
              <a:t>Here is a </a:t>
            </a:r>
            <a:r>
              <a:rPr lang="en-US" altLang="en-US" sz="3200" dirty="0" smtClean="0">
                <a:latin typeface="Bodoni MT" panose="02070603080606020203" pitchFamily="18" charset="0"/>
              </a:rPr>
              <a:t>guinea. Get </a:t>
            </a:r>
            <a:r>
              <a:rPr lang="en-US" altLang="en-US" sz="3200" dirty="0">
                <a:latin typeface="Bodoni MT" panose="02070603080606020203" pitchFamily="18" charset="0"/>
              </a:rPr>
              <a:t>your husband released from prison.”</a:t>
            </a:r>
          </a:p>
          <a:p>
            <a:pPr eaLnBrk="1" hangingPunct="1">
              <a:buFontTx/>
              <a:buNone/>
            </a:pPr>
            <a:r>
              <a:rPr lang="en-US" altLang="en-US" sz="2800" dirty="0" smtClean="0"/>
              <a:t>	</a:t>
            </a:r>
            <a:r>
              <a:rPr lang="en-US" altLang="en-US" sz="2000" i="1" dirty="0" smtClean="0"/>
              <a:t>John Wesley</a:t>
            </a:r>
          </a:p>
        </p:txBody>
      </p:sp>
      <p:pic>
        <p:nvPicPr>
          <p:cNvPr id="29701" name="Picture 4" descr="Wesley care for prisoner's fam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3718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7981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720" y="2129449"/>
            <a:ext cx="3848582" cy="857250"/>
          </a:xfrm>
        </p:spPr>
        <p:txBody>
          <a:bodyPr/>
          <a:lstStyle/>
          <a:p>
            <a:r>
              <a:rPr lang="en-US" sz="7200" b="1" dirty="0" smtClean="0">
                <a:effectLst>
                  <a:outerShdw blurRad="38100" dist="38100" dir="2700000" algn="tl">
                    <a:srgbClr val="000000">
                      <a:alpha val="43137"/>
                    </a:srgbClr>
                  </a:outerShdw>
                </a:effectLst>
                <a:latin typeface="+mn-lt"/>
              </a:rPr>
              <a:t>WORSHIP</a:t>
            </a:r>
            <a:endParaRPr lang="en-US" sz="7200" b="1" dirty="0">
              <a:effectLst>
                <a:outerShdw blurRad="38100" dist="38100" dir="2700000" algn="tl">
                  <a:srgbClr val="000000">
                    <a:alpha val="43137"/>
                  </a:srgbClr>
                </a:outerShdw>
              </a:effectLst>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194" y="0"/>
            <a:ext cx="3842796" cy="5116148"/>
          </a:xfrm>
        </p:spPr>
      </p:pic>
    </p:spTree>
    <p:extLst>
      <p:ext uri="{BB962C8B-B14F-4D97-AF65-F5344CB8AC3E}">
        <p14:creationId xmlns:p14="http://schemas.microsoft.com/office/powerpoint/2010/main" val="2717766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961388" y="2452182"/>
            <a:ext cx="4965224" cy="857250"/>
          </a:xfrm>
        </p:spPr>
        <p:txBody>
          <a:bodyPr/>
          <a:lstStyle/>
          <a:p>
            <a:r>
              <a:rPr lang="en-US" sz="5400" dirty="0" smtClean="0">
                <a:effectLst>
                  <a:outerShdw blurRad="38100" dist="38100" dir="2700000" algn="tl">
                    <a:srgbClr val="000000">
                      <a:alpha val="43137"/>
                    </a:srgbClr>
                  </a:outerShdw>
                </a:effectLst>
                <a:latin typeface="+mn-lt"/>
              </a:rPr>
              <a:t>SMALL GROUPS</a:t>
            </a:r>
            <a:endParaRPr lang="en-US" sz="5400" dirty="0">
              <a:effectLst>
                <a:outerShdw blurRad="38100" dist="38100" dir="2700000" algn="tl">
                  <a:srgbClr val="000000">
                    <a:alpha val="43137"/>
                  </a:srgbClr>
                </a:outerShdw>
              </a:effectLst>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9849" y="398195"/>
            <a:ext cx="4282552" cy="4225641"/>
          </a:xfrm>
        </p:spPr>
      </p:pic>
      <p:sp>
        <p:nvSpPr>
          <p:cNvPr id="3" name="Rectangle 2"/>
          <p:cNvSpPr/>
          <p:nvPr/>
        </p:nvSpPr>
        <p:spPr>
          <a:xfrm>
            <a:off x="5515336" y="94969"/>
            <a:ext cx="3002131" cy="4832092"/>
          </a:xfrm>
          <a:prstGeom prst="rect">
            <a:avLst/>
          </a:prstGeom>
        </p:spPr>
        <p:txBody>
          <a:bodyPr wrap="square">
            <a:spAutoFit/>
          </a:bodyPr>
          <a:lstStyle/>
          <a:p>
            <a:r>
              <a:rPr lang="en-US" sz="2800" dirty="0" smtClean="0">
                <a:solidFill>
                  <a:srgbClr val="2F2B20"/>
                </a:solidFill>
              </a:rPr>
              <a:t>What does it mean to you to be a member of Christ’s royal priesthood?</a:t>
            </a:r>
          </a:p>
          <a:p>
            <a:r>
              <a:rPr lang="en-US" sz="2800" i="1" dirty="0" smtClean="0">
                <a:solidFill>
                  <a:srgbClr val="2F2B20"/>
                </a:solidFill>
              </a:rPr>
              <a:t>How do you experience the priesthood of all believers?</a:t>
            </a:r>
            <a:endParaRPr lang="en-US" sz="2800" i="1" dirty="0">
              <a:solidFill>
                <a:srgbClr val="2F2B20"/>
              </a:solidFill>
            </a:endParaRPr>
          </a:p>
          <a:p>
            <a:r>
              <a:rPr lang="en-US" sz="2800" dirty="0" smtClean="0">
                <a:solidFill>
                  <a:srgbClr val="2F2B20"/>
                </a:solidFill>
              </a:rPr>
              <a:t>What mighty acts of God could you proclaim? </a:t>
            </a:r>
            <a:endParaRPr lang="en-US" sz="2800" dirty="0">
              <a:solidFill>
                <a:srgbClr val="2F2B20"/>
              </a:solidFill>
            </a:endParaRPr>
          </a:p>
        </p:txBody>
      </p:sp>
    </p:spTree>
    <p:extLst>
      <p:ext uri="{BB962C8B-B14F-4D97-AF65-F5344CB8AC3E}">
        <p14:creationId xmlns:p14="http://schemas.microsoft.com/office/powerpoint/2010/main" val="31465652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590309" y="391460"/>
            <a:ext cx="7424436" cy="692944"/>
          </a:xfrm>
        </p:spPr>
        <p:txBody>
          <a:bodyPr/>
          <a:lstStyle/>
          <a:p>
            <a:pPr algn="ctr"/>
            <a:r>
              <a:rPr lang="en-US" altLang="en-US" sz="4400" b="1" dirty="0">
                <a:effectLst>
                  <a:outerShdw blurRad="38100" dist="38100" dir="2700000" algn="tl">
                    <a:srgbClr val="000000">
                      <a:alpha val="43137"/>
                    </a:srgbClr>
                  </a:outerShdw>
                </a:effectLst>
                <a:latin typeface="+mn-lt"/>
                <a:cs typeface="Trebuchet MS" panose="020B0603020202020204" pitchFamily="34" charset="0"/>
              </a:rPr>
              <a:t>Where Does Ministry Happen?</a:t>
            </a:r>
          </a:p>
        </p:txBody>
      </p:sp>
      <p:sp>
        <p:nvSpPr>
          <p:cNvPr id="34819" name="Content Placeholder 2"/>
          <p:cNvSpPr>
            <a:spLocks noGrp="1"/>
          </p:cNvSpPr>
          <p:nvPr>
            <p:ph idx="1"/>
          </p:nvPr>
        </p:nvSpPr>
        <p:spPr>
          <a:xfrm>
            <a:off x="1319514" y="1597999"/>
            <a:ext cx="6823275" cy="3039666"/>
          </a:xfrm>
        </p:spPr>
        <p:txBody>
          <a:bodyPr anchor="t">
            <a:normAutofit lnSpcReduction="10000"/>
          </a:bodyPr>
          <a:lstStyle/>
          <a:p>
            <a:pPr>
              <a:buFontTx/>
              <a:buChar char="-"/>
            </a:pPr>
            <a:r>
              <a:rPr lang="en-US" altLang="en-US" sz="3000" dirty="0"/>
              <a:t>It </a:t>
            </a:r>
            <a:r>
              <a:rPr lang="en-US" altLang="en-US" sz="3000" dirty="0" smtClean="0"/>
              <a:t>happens </a:t>
            </a:r>
            <a:r>
              <a:rPr lang="en-US" altLang="en-US" sz="3000" dirty="0"/>
              <a:t>in our </a:t>
            </a:r>
            <a:r>
              <a:rPr lang="en-US" altLang="en-US" sz="3000" dirty="0" smtClean="0"/>
              <a:t>daily activity</a:t>
            </a:r>
            <a:endParaRPr lang="en-US" altLang="en-US" sz="3000" dirty="0"/>
          </a:p>
          <a:p>
            <a:pPr>
              <a:buFontTx/>
              <a:buChar char="-"/>
            </a:pPr>
            <a:r>
              <a:rPr lang="en-US" altLang="en-US" sz="3000" dirty="0"/>
              <a:t>It </a:t>
            </a:r>
            <a:r>
              <a:rPr lang="en-US" altLang="en-US" sz="3000" dirty="0" smtClean="0"/>
              <a:t>happens </a:t>
            </a:r>
            <a:r>
              <a:rPr lang="en-US" altLang="en-US" sz="3000" dirty="0"/>
              <a:t>through </a:t>
            </a:r>
            <a:r>
              <a:rPr lang="en-US" altLang="en-US" sz="3000" dirty="0" smtClean="0"/>
              <a:t>new initiatives</a:t>
            </a:r>
            <a:endParaRPr lang="en-US" altLang="en-US" sz="3000" dirty="0"/>
          </a:p>
          <a:p>
            <a:pPr>
              <a:buFontTx/>
              <a:buChar char="-"/>
            </a:pPr>
            <a:r>
              <a:rPr lang="en-US" altLang="en-US" sz="3000" dirty="0"/>
              <a:t>It </a:t>
            </a:r>
            <a:r>
              <a:rPr lang="en-US" altLang="en-US" sz="3000" dirty="0" smtClean="0"/>
              <a:t>happens </a:t>
            </a:r>
            <a:r>
              <a:rPr lang="en-US" altLang="en-US" sz="3000" dirty="0"/>
              <a:t>through </a:t>
            </a:r>
            <a:r>
              <a:rPr lang="en-US" altLang="en-US" sz="3000" dirty="0" smtClean="0"/>
              <a:t>groups </a:t>
            </a:r>
            <a:r>
              <a:rPr lang="en-US" altLang="en-US" sz="3000" dirty="0"/>
              <a:t>and </a:t>
            </a:r>
            <a:r>
              <a:rPr lang="en-US" altLang="en-US" sz="3000" dirty="0" smtClean="0"/>
              <a:t>institutions</a:t>
            </a:r>
            <a:endParaRPr lang="en-US" altLang="en-US" sz="3000" dirty="0"/>
          </a:p>
          <a:p>
            <a:pPr>
              <a:buFontTx/>
              <a:buChar char="-"/>
            </a:pPr>
            <a:r>
              <a:rPr lang="en-US" altLang="en-US" sz="3000" dirty="0"/>
              <a:t>It </a:t>
            </a:r>
            <a:r>
              <a:rPr lang="en-US" altLang="en-US" sz="3000" dirty="0" smtClean="0"/>
              <a:t>happens </a:t>
            </a:r>
            <a:r>
              <a:rPr lang="en-US" altLang="en-US" sz="3000" dirty="0"/>
              <a:t>through the </a:t>
            </a:r>
            <a:r>
              <a:rPr lang="en-US" altLang="en-US" sz="3000" dirty="0" smtClean="0"/>
              <a:t>church…through you and through me</a:t>
            </a:r>
          </a:p>
          <a:p>
            <a:pPr>
              <a:buFontTx/>
              <a:buChar char="-"/>
            </a:pPr>
            <a:endParaRPr lang="en-US" altLang="en-US" sz="3000" dirty="0"/>
          </a:p>
        </p:txBody>
      </p:sp>
    </p:spTree>
    <p:extLst>
      <p:ext uri="{BB962C8B-B14F-4D97-AF65-F5344CB8AC3E}">
        <p14:creationId xmlns:p14="http://schemas.microsoft.com/office/powerpoint/2010/main" val="16429277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latin typeface="+mn-lt"/>
              </a:rPr>
              <a:t>Closing Prayer</a:t>
            </a:r>
            <a:endParaRPr lang="en-US"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p:txBody>
          <a:bodyPr>
            <a:normAutofit/>
          </a:bodyPr>
          <a:lstStyle/>
          <a:p>
            <a:pPr marL="114300" indent="0">
              <a:buNone/>
            </a:pPr>
            <a:r>
              <a:rPr lang="en-US" sz="3600" dirty="0" smtClean="0"/>
              <a:t>Teach me to do what pleases you,</a:t>
            </a:r>
          </a:p>
          <a:p>
            <a:pPr marL="114300" indent="0">
              <a:buNone/>
            </a:pPr>
            <a:r>
              <a:rPr lang="en-US" sz="3600" dirty="0" smtClean="0"/>
              <a:t>because you are my God.</a:t>
            </a:r>
          </a:p>
          <a:p>
            <a:pPr marL="114300" indent="0">
              <a:buNone/>
            </a:pPr>
            <a:r>
              <a:rPr lang="en-US" sz="3600" dirty="0" smtClean="0"/>
              <a:t>Guide me by your good spirit </a:t>
            </a:r>
          </a:p>
          <a:p>
            <a:pPr marL="114300" indent="0">
              <a:buNone/>
            </a:pPr>
            <a:r>
              <a:rPr lang="en-US" sz="3600" dirty="0" smtClean="0"/>
              <a:t>into good land.</a:t>
            </a:r>
          </a:p>
          <a:p>
            <a:pPr marL="114300" indent="0">
              <a:buNone/>
            </a:pPr>
            <a:r>
              <a:rPr lang="en-US" sz="3600" dirty="0" smtClean="0"/>
              <a:t>Amen.</a:t>
            </a:r>
          </a:p>
          <a:p>
            <a:pPr marL="114300" indent="0">
              <a:buNone/>
            </a:pPr>
            <a:r>
              <a:rPr lang="en-US" sz="1600" i="1" dirty="0" smtClean="0"/>
              <a:t>Psalm</a:t>
            </a:r>
            <a:r>
              <a:rPr lang="en-US" sz="1600" dirty="0" smtClean="0"/>
              <a:t> </a:t>
            </a:r>
            <a:r>
              <a:rPr lang="en-US" sz="1600" i="1" dirty="0" smtClean="0"/>
              <a:t>143:10 (CEB)</a:t>
            </a:r>
            <a:endParaRPr lang="en-US" sz="1600" i="1" dirty="0"/>
          </a:p>
        </p:txBody>
      </p:sp>
      <p:pic>
        <p:nvPicPr>
          <p:cNvPr id="4" name="Picture 3"/>
          <p:cNvPicPr>
            <a:picLocks noChangeAspect="1"/>
          </p:cNvPicPr>
          <p:nvPr/>
        </p:nvPicPr>
        <p:blipFill>
          <a:blip r:embed="rId2"/>
          <a:stretch>
            <a:fillRect/>
          </a:stretch>
        </p:blipFill>
        <p:spPr>
          <a:xfrm>
            <a:off x="6750522" y="2416023"/>
            <a:ext cx="1499746" cy="2328874"/>
          </a:xfrm>
          <a:prstGeom prst="rect">
            <a:avLst/>
          </a:prstGeom>
        </p:spPr>
      </p:pic>
    </p:spTree>
    <p:extLst>
      <p:ext uri="{BB962C8B-B14F-4D97-AF65-F5344CB8AC3E}">
        <p14:creationId xmlns:p14="http://schemas.microsoft.com/office/powerpoint/2010/main" val="11097080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Placeholder 2"/>
          <p:cNvSpPr>
            <a:spLocks noGrp="1"/>
          </p:cNvSpPr>
          <p:nvPr>
            <p:ph type="body" sz="half" idx="2"/>
          </p:nvPr>
        </p:nvSpPr>
        <p:spPr>
          <a:xfrm>
            <a:off x="3942608" y="3166121"/>
            <a:ext cx="4144487" cy="1949616"/>
          </a:xfrm>
        </p:spPr>
        <p:txBody>
          <a:bodyPr>
            <a:normAutofit/>
          </a:bodyPr>
          <a:lstStyle/>
          <a:p>
            <a:pPr algn="ctr" eaLnBrk="1" hangingPunct="1">
              <a:defRPr/>
            </a:pPr>
            <a:r>
              <a:rPr lang="en-US" sz="3000" dirty="0">
                <a:effectLst>
                  <a:outerShdw blurRad="38100" dist="38100" dir="2700000" algn="tl">
                    <a:srgbClr val="000000">
                      <a:alpha val="43137"/>
                    </a:srgbClr>
                  </a:outerShdw>
                </a:effectLst>
              </a:rPr>
              <a:t>LAY SERVANTS </a:t>
            </a:r>
            <a:r>
              <a:rPr lang="en-US" sz="3000" dirty="0" smtClean="0">
                <a:effectLst>
                  <a:outerShdw blurRad="38100" dist="38100" dir="2700000" algn="tl">
                    <a:srgbClr val="000000">
                      <a:alpha val="43137"/>
                    </a:srgbClr>
                  </a:outerShdw>
                </a:effectLst>
              </a:rPr>
              <a:t>SERVE BY</a:t>
            </a:r>
            <a:endParaRPr lang="en-US" sz="3000" dirty="0">
              <a:effectLst>
                <a:outerShdw blurRad="38100" dist="38100" dir="2700000" algn="tl">
                  <a:srgbClr val="000000">
                    <a:alpha val="43137"/>
                  </a:srgbClr>
                </a:outerShdw>
              </a:effectLst>
            </a:endParaRPr>
          </a:p>
          <a:p>
            <a:pPr algn="ctr" eaLnBrk="1" hangingPunct="1">
              <a:defRPr/>
            </a:pPr>
            <a:r>
              <a:rPr lang="en-US" sz="4800" b="1" dirty="0">
                <a:effectLst>
                  <a:outerShdw blurRad="38100" dist="38100" dir="2700000" algn="tl">
                    <a:srgbClr val="000000">
                      <a:alpha val="43137"/>
                    </a:srgbClr>
                  </a:outerShdw>
                </a:effectLst>
              </a:rPr>
              <a:t>LEADING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410" y="374788"/>
            <a:ext cx="2722165" cy="2648132"/>
          </a:xfrm>
          <a:prstGeom prst="rect">
            <a:avLst/>
          </a:prstGeom>
        </p:spPr>
      </p:pic>
      <p:pic>
        <p:nvPicPr>
          <p:cNvPr id="3" name="Picture 2"/>
          <p:cNvPicPr>
            <a:picLocks noChangeAspect="1"/>
          </p:cNvPicPr>
          <p:nvPr/>
        </p:nvPicPr>
        <p:blipFill>
          <a:blip r:embed="rId3"/>
          <a:stretch>
            <a:fillRect/>
          </a:stretch>
        </p:blipFill>
        <p:spPr>
          <a:xfrm>
            <a:off x="0" y="-1970"/>
            <a:ext cx="3426249" cy="5145470"/>
          </a:xfrm>
          <a:prstGeom prst="rect">
            <a:avLst/>
          </a:prstGeom>
        </p:spPr>
      </p:pic>
    </p:spTree>
    <p:extLst>
      <p:ext uri="{BB962C8B-B14F-4D97-AF65-F5344CB8AC3E}">
        <p14:creationId xmlns:p14="http://schemas.microsoft.com/office/powerpoint/2010/main" val="18721840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720" y="2129449"/>
            <a:ext cx="3848582" cy="857250"/>
          </a:xfrm>
        </p:spPr>
        <p:txBody>
          <a:bodyPr/>
          <a:lstStyle/>
          <a:p>
            <a:r>
              <a:rPr lang="en-US" sz="7200" b="1" dirty="0" smtClean="0">
                <a:effectLst>
                  <a:outerShdw blurRad="38100" dist="38100" dir="2700000" algn="tl">
                    <a:srgbClr val="000000">
                      <a:alpha val="43137"/>
                    </a:srgbClr>
                  </a:outerShdw>
                </a:effectLst>
                <a:latin typeface="+mn-lt"/>
              </a:rPr>
              <a:t>WORSHIP</a:t>
            </a:r>
            <a:endParaRPr lang="en-US" sz="7200" b="1" dirty="0">
              <a:effectLst>
                <a:outerShdw blurRad="38100" dist="38100" dir="2700000" algn="tl">
                  <a:srgbClr val="000000">
                    <a:alpha val="43137"/>
                  </a:srgbClr>
                </a:outerShdw>
              </a:effectLst>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194" y="0"/>
            <a:ext cx="3842796" cy="5116148"/>
          </a:xfrm>
        </p:spPr>
      </p:pic>
    </p:spTree>
    <p:extLst>
      <p:ext uri="{BB962C8B-B14F-4D97-AF65-F5344CB8AC3E}">
        <p14:creationId xmlns:p14="http://schemas.microsoft.com/office/powerpoint/2010/main" val="2401351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283"/>
            <a:ext cx="7620000" cy="857250"/>
          </a:xfrm>
        </p:spPr>
        <p:txBody>
          <a:bodyPr/>
          <a:lstStyle/>
          <a:p>
            <a:pPr algn="ctr"/>
            <a:r>
              <a:rPr lang="en-US" sz="4000" b="1" dirty="0" smtClean="0">
                <a:effectLst>
                  <a:outerShdw blurRad="38100" dist="38100" dir="2700000" algn="tl">
                    <a:srgbClr val="000000">
                      <a:alpha val="43137"/>
                    </a:srgbClr>
                  </a:outerShdw>
                </a:effectLst>
                <a:latin typeface="+mn-lt"/>
              </a:rPr>
              <a:t>Reading</a:t>
            </a:r>
            <a:endParaRPr lang="en-US" sz="4000" b="1"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219919" y="913887"/>
            <a:ext cx="8194876" cy="3600450"/>
          </a:xfrm>
        </p:spPr>
        <p:txBody>
          <a:bodyPr>
            <a:normAutofit/>
          </a:bodyPr>
          <a:lstStyle/>
          <a:p>
            <a:pPr marL="114300" indent="0">
              <a:buNone/>
            </a:pPr>
            <a:r>
              <a:rPr lang="en-US" sz="2800" dirty="0" smtClean="0"/>
              <a:t>My God, I lift my face toward you now like a hungry child asking to be fed. My soul is starved; my flesh yearns for the touch that only you can give. Come to me, O God, stay with me; I abandon myself into your hands. Do with me as you will, and whatever you do with me, I thank you. I am prepared for anything; I will accept everything as long as your will is accomplished in the totality of my living.</a:t>
            </a:r>
            <a:endParaRPr lang="en-US" sz="2800" dirty="0"/>
          </a:p>
        </p:txBody>
      </p:sp>
      <p:sp>
        <p:nvSpPr>
          <p:cNvPr id="4" name="TextBox 3"/>
          <p:cNvSpPr txBox="1"/>
          <p:nvPr/>
        </p:nvSpPr>
        <p:spPr>
          <a:xfrm>
            <a:off x="355921" y="4620280"/>
            <a:ext cx="8058874" cy="307777"/>
          </a:xfrm>
          <a:prstGeom prst="rect">
            <a:avLst/>
          </a:prstGeom>
          <a:noFill/>
        </p:spPr>
        <p:txBody>
          <a:bodyPr wrap="square" rtlCol="0">
            <a:spAutoFit/>
          </a:bodyPr>
          <a:lstStyle/>
          <a:p>
            <a:r>
              <a:rPr lang="en-US" sz="1400" dirty="0"/>
              <a:t>(Norman </a:t>
            </a:r>
            <a:r>
              <a:rPr lang="en-US" sz="1400" dirty="0" err="1"/>
              <a:t>Shawchuck</a:t>
            </a:r>
            <a:r>
              <a:rPr lang="en-US" sz="1400" dirty="0"/>
              <a:t>, </a:t>
            </a:r>
            <a:r>
              <a:rPr lang="en-US" sz="1400" i="1" dirty="0"/>
              <a:t>A Guide to Prayer for All </a:t>
            </a:r>
            <a:r>
              <a:rPr lang="en-US" sz="1400" i="1" dirty="0" smtClean="0"/>
              <a:t>Who Seek </a:t>
            </a:r>
            <a:r>
              <a:rPr lang="en-US" sz="1400" i="1" dirty="0"/>
              <a:t>God </a:t>
            </a:r>
            <a:r>
              <a:rPr lang="en-US" sz="1400" dirty="0"/>
              <a:t>[Nashville: Upper </a:t>
            </a:r>
            <a:r>
              <a:rPr lang="en-US" sz="1400" dirty="0" smtClean="0"/>
              <a:t>Room </a:t>
            </a:r>
            <a:r>
              <a:rPr lang="en-US" sz="1400" dirty="0"/>
              <a:t>Books, </a:t>
            </a:r>
            <a:r>
              <a:rPr lang="en-US" sz="1400" dirty="0" smtClean="0"/>
              <a:t>2003, 342.])</a:t>
            </a:r>
            <a:endParaRPr lang="en-US" sz="1400" dirty="0">
              <a:solidFill>
                <a:srgbClr val="2F2B20"/>
              </a:solidFill>
            </a:endParaRPr>
          </a:p>
        </p:txBody>
      </p:sp>
    </p:spTree>
    <p:extLst>
      <p:ext uri="{BB962C8B-B14F-4D97-AF65-F5344CB8AC3E}">
        <p14:creationId xmlns:p14="http://schemas.microsoft.com/office/powerpoint/2010/main" val="28368742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57" y="0"/>
            <a:ext cx="7620000" cy="857250"/>
          </a:xfrm>
        </p:spPr>
        <p:txBody>
          <a:bodyPr/>
          <a:lstStyle/>
          <a:p>
            <a:pPr algn="ctr"/>
            <a:r>
              <a:rPr lang="en-US" sz="3200" b="1" dirty="0" smtClean="0">
                <a:latin typeface="+mn-lt"/>
              </a:rPr>
              <a:t>(Reading)</a:t>
            </a:r>
            <a:endParaRPr lang="en-US" sz="3200" b="1" dirty="0">
              <a:latin typeface="+mn-lt"/>
            </a:endParaRPr>
          </a:p>
        </p:txBody>
      </p:sp>
      <p:sp>
        <p:nvSpPr>
          <p:cNvPr id="3" name="Content Placeholder 2"/>
          <p:cNvSpPr>
            <a:spLocks noGrp="1"/>
          </p:cNvSpPr>
          <p:nvPr>
            <p:ph idx="1"/>
          </p:nvPr>
        </p:nvSpPr>
        <p:spPr>
          <a:xfrm>
            <a:off x="219919" y="579415"/>
            <a:ext cx="8194876" cy="3922899"/>
          </a:xfrm>
        </p:spPr>
        <p:txBody>
          <a:bodyPr>
            <a:noAutofit/>
          </a:bodyPr>
          <a:lstStyle/>
          <a:p>
            <a:pPr marL="114300" indent="0">
              <a:buNone/>
            </a:pPr>
            <a:r>
              <a:rPr lang="en-US" sz="2800" dirty="0" smtClean="0"/>
              <a:t>My God, I give myself to you, placing myself in your hands as a gift of love. It is necessary for me to give myself to you in confidence and without reserve because I love you, and I know you love me also.</a:t>
            </a:r>
          </a:p>
          <a:p>
            <a:pPr marL="114300" indent="0">
              <a:buNone/>
            </a:pPr>
            <a:endParaRPr lang="en-US" sz="800" dirty="0" smtClean="0"/>
          </a:p>
          <a:p>
            <a:pPr marL="114300" indent="0">
              <a:buNone/>
            </a:pPr>
            <a:r>
              <a:rPr lang="en-US" sz="2800" dirty="0" smtClean="0"/>
              <a:t>Reach down inside me now, O God, and change the gears that race and roar. In place of turmoil give me peace; in place of frenzy give me patience. Then shall I be more like Jesus, who taught us to make room for you in our hectic days.</a:t>
            </a:r>
            <a:endParaRPr lang="en-US" sz="2800" dirty="0"/>
          </a:p>
        </p:txBody>
      </p:sp>
      <p:sp>
        <p:nvSpPr>
          <p:cNvPr id="4" name="TextBox 3"/>
          <p:cNvSpPr txBox="1"/>
          <p:nvPr/>
        </p:nvSpPr>
        <p:spPr>
          <a:xfrm>
            <a:off x="355921" y="4757476"/>
            <a:ext cx="8058874" cy="307777"/>
          </a:xfrm>
          <a:prstGeom prst="rect">
            <a:avLst/>
          </a:prstGeom>
          <a:noFill/>
        </p:spPr>
        <p:txBody>
          <a:bodyPr wrap="square" rtlCol="0">
            <a:spAutoFit/>
          </a:bodyPr>
          <a:lstStyle/>
          <a:p>
            <a:r>
              <a:rPr lang="en-US" sz="1400" dirty="0" smtClean="0"/>
              <a:t>(</a:t>
            </a:r>
            <a:r>
              <a:rPr lang="en-US" sz="1400" dirty="0"/>
              <a:t>Norman </a:t>
            </a:r>
            <a:r>
              <a:rPr lang="en-US" sz="1400" dirty="0" err="1"/>
              <a:t>Shawchuck</a:t>
            </a:r>
            <a:r>
              <a:rPr lang="en-US" sz="1400" dirty="0"/>
              <a:t>, </a:t>
            </a:r>
            <a:r>
              <a:rPr lang="en-US" sz="1400" i="1" dirty="0"/>
              <a:t>A Guide to Prayer for All Who Seek God </a:t>
            </a:r>
            <a:r>
              <a:rPr lang="en-US" sz="1400" dirty="0"/>
              <a:t>[Nashville: Upper </a:t>
            </a:r>
            <a:r>
              <a:rPr lang="en-US" sz="1400" dirty="0" smtClean="0"/>
              <a:t>Room </a:t>
            </a:r>
            <a:r>
              <a:rPr lang="en-US" sz="1400" dirty="0"/>
              <a:t>Books, 2003], 342.)</a:t>
            </a:r>
            <a:endParaRPr lang="en-US" sz="1400" dirty="0">
              <a:solidFill>
                <a:srgbClr val="2F2B20"/>
              </a:solidFill>
            </a:endParaRPr>
          </a:p>
        </p:txBody>
      </p:sp>
    </p:spTree>
    <p:extLst>
      <p:ext uri="{BB962C8B-B14F-4D97-AF65-F5344CB8AC3E}">
        <p14:creationId xmlns:p14="http://schemas.microsoft.com/office/powerpoint/2010/main" val="823408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57" y="0"/>
            <a:ext cx="7620000" cy="857250"/>
          </a:xfrm>
        </p:spPr>
        <p:txBody>
          <a:bodyPr/>
          <a:lstStyle/>
          <a:p>
            <a:pPr algn="ctr"/>
            <a:r>
              <a:rPr lang="en-US" sz="3200" b="1" dirty="0" smtClean="0">
                <a:latin typeface="+mn-lt"/>
              </a:rPr>
              <a:t>(Reading)</a:t>
            </a:r>
            <a:endParaRPr lang="en-US" sz="3200" b="1" dirty="0">
              <a:latin typeface="+mn-lt"/>
            </a:endParaRPr>
          </a:p>
        </p:txBody>
      </p:sp>
      <p:sp>
        <p:nvSpPr>
          <p:cNvPr id="3" name="Content Placeholder 2"/>
          <p:cNvSpPr>
            <a:spLocks noGrp="1"/>
          </p:cNvSpPr>
          <p:nvPr>
            <p:ph idx="1"/>
          </p:nvPr>
        </p:nvSpPr>
        <p:spPr>
          <a:xfrm>
            <a:off x="355921" y="1377388"/>
            <a:ext cx="8194876" cy="3922899"/>
          </a:xfrm>
        </p:spPr>
        <p:txBody>
          <a:bodyPr>
            <a:normAutofit/>
          </a:bodyPr>
          <a:lstStyle/>
          <a:p>
            <a:pPr marL="114300" indent="0">
              <a:buNone/>
            </a:pPr>
            <a:r>
              <a:rPr lang="en-US" sz="3200" dirty="0" smtClean="0"/>
              <a:t>Teach me, God, to make room for you in all the events and affairs of my days. Then I shall find rest. Then I will be at peace with myself and with you.</a:t>
            </a:r>
            <a:endParaRPr lang="en-US" sz="3200" dirty="0"/>
          </a:p>
        </p:txBody>
      </p:sp>
      <p:sp>
        <p:nvSpPr>
          <p:cNvPr id="5" name="TextBox 4"/>
          <p:cNvSpPr txBox="1"/>
          <p:nvPr/>
        </p:nvSpPr>
        <p:spPr>
          <a:xfrm>
            <a:off x="355921" y="4620280"/>
            <a:ext cx="8058874" cy="307777"/>
          </a:xfrm>
          <a:prstGeom prst="rect">
            <a:avLst/>
          </a:prstGeom>
          <a:noFill/>
        </p:spPr>
        <p:txBody>
          <a:bodyPr wrap="square" rtlCol="0">
            <a:spAutoFit/>
          </a:bodyPr>
          <a:lstStyle/>
          <a:p>
            <a:r>
              <a:rPr lang="en-US" sz="1400" dirty="0"/>
              <a:t>(Norman </a:t>
            </a:r>
            <a:r>
              <a:rPr lang="en-US" sz="1400" dirty="0" err="1"/>
              <a:t>Shawchuck</a:t>
            </a:r>
            <a:r>
              <a:rPr lang="en-US" sz="1400" dirty="0"/>
              <a:t>, </a:t>
            </a:r>
            <a:r>
              <a:rPr lang="en-US" sz="1400" i="1" dirty="0"/>
              <a:t>A Guide to Prayer for All Who Seek God </a:t>
            </a:r>
            <a:r>
              <a:rPr lang="en-US" sz="1400" dirty="0"/>
              <a:t>[Nashville: Upper </a:t>
            </a:r>
            <a:r>
              <a:rPr lang="en-US" sz="1400" dirty="0" smtClean="0"/>
              <a:t>Room </a:t>
            </a:r>
            <a:r>
              <a:rPr lang="en-US" sz="1400" dirty="0"/>
              <a:t>Books, 2003], 342.)</a:t>
            </a:r>
            <a:endParaRPr lang="en-US" sz="1400" dirty="0">
              <a:solidFill>
                <a:srgbClr val="2F2B20"/>
              </a:solidFill>
            </a:endParaRPr>
          </a:p>
        </p:txBody>
      </p:sp>
    </p:spTree>
    <p:extLst>
      <p:ext uri="{BB962C8B-B14F-4D97-AF65-F5344CB8AC3E}">
        <p14:creationId xmlns:p14="http://schemas.microsoft.com/office/powerpoint/2010/main" val="18273402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223" y="205979"/>
            <a:ext cx="7620000" cy="857250"/>
          </a:xfrm>
        </p:spPr>
        <p:txBody>
          <a:bodyPr/>
          <a:lstStyle/>
          <a:p>
            <a:r>
              <a:rPr lang="en-US" sz="4000" dirty="0" smtClean="0">
                <a:effectLst>
                  <a:outerShdw blurRad="38100" dist="38100" dir="2700000" algn="tl">
                    <a:srgbClr val="000000">
                      <a:alpha val="43137"/>
                    </a:srgbClr>
                  </a:outerShdw>
                </a:effectLst>
                <a:latin typeface="+mn-lt"/>
              </a:rPr>
              <a:t>Prayer For a New Heart</a:t>
            </a:r>
            <a:endParaRPr lang="en-US" sz="4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457200" y="896298"/>
            <a:ext cx="7701023" cy="3288852"/>
          </a:xfrm>
        </p:spPr>
        <p:txBody>
          <a:bodyPr>
            <a:noAutofit/>
          </a:bodyPr>
          <a:lstStyle/>
          <a:p>
            <a:pPr marL="114300" indent="0">
              <a:buNone/>
            </a:pPr>
            <a:r>
              <a:rPr lang="en-US" sz="2800" b="1" dirty="0" smtClean="0"/>
              <a:t>Thou who art over us,</a:t>
            </a:r>
          </a:p>
          <a:p>
            <a:pPr marL="114300" indent="0">
              <a:buNone/>
            </a:pPr>
            <a:r>
              <a:rPr lang="en-US" sz="2800" b="1" dirty="0" smtClean="0"/>
              <a:t>Thou who art one of us,</a:t>
            </a:r>
          </a:p>
          <a:p>
            <a:pPr marL="114300" indent="0">
              <a:buNone/>
            </a:pPr>
            <a:r>
              <a:rPr lang="en-US" sz="2800" b="1" dirty="0" smtClean="0"/>
              <a:t>Thou who </a:t>
            </a:r>
            <a:r>
              <a:rPr lang="en-US" sz="2800" b="1" i="1" dirty="0" smtClean="0"/>
              <a:t>art.</a:t>
            </a:r>
          </a:p>
          <a:p>
            <a:pPr marL="114300" indent="0">
              <a:buNone/>
            </a:pPr>
            <a:r>
              <a:rPr lang="en-US" sz="2800" b="1" dirty="0" smtClean="0"/>
              <a:t>Give me a pure heart, that I may see thee;</a:t>
            </a:r>
          </a:p>
          <a:p>
            <a:pPr marL="114300" indent="0">
              <a:buNone/>
            </a:pPr>
            <a:r>
              <a:rPr lang="en-US" sz="2800" b="1" dirty="0" smtClean="0"/>
              <a:t>a humble heart, that I may hear thee;</a:t>
            </a:r>
          </a:p>
          <a:p>
            <a:pPr marL="114300" indent="0">
              <a:buNone/>
            </a:pPr>
            <a:r>
              <a:rPr lang="en-US" sz="2800" b="1" dirty="0" smtClean="0"/>
              <a:t>a heart of love, that I may serve thee;</a:t>
            </a:r>
          </a:p>
          <a:p>
            <a:pPr marL="114300" indent="0">
              <a:buNone/>
            </a:pPr>
            <a:r>
              <a:rPr lang="en-US" sz="2800" b="1" dirty="0" smtClean="0"/>
              <a:t>a heart of faith, that I may abide in thee. Amen.</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4267" y="449139"/>
            <a:ext cx="1194979" cy="1852218"/>
          </a:xfrm>
          <a:prstGeom prst="rect">
            <a:avLst/>
          </a:prstGeom>
        </p:spPr>
      </p:pic>
      <p:sp>
        <p:nvSpPr>
          <p:cNvPr id="5" name="TextBox 4"/>
          <p:cNvSpPr txBox="1"/>
          <p:nvPr/>
        </p:nvSpPr>
        <p:spPr>
          <a:xfrm>
            <a:off x="538223" y="4497169"/>
            <a:ext cx="8015468" cy="523220"/>
          </a:xfrm>
          <a:prstGeom prst="rect">
            <a:avLst/>
          </a:prstGeom>
          <a:noFill/>
        </p:spPr>
        <p:txBody>
          <a:bodyPr wrap="square" rtlCol="0">
            <a:spAutoFit/>
          </a:bodyPr>
          <a:lstStyle/>
          <a:p>
            <a:r>
              <a:rPr lang="en-US" sz="1400" dirty="0" smtClean="0"/>
              <a:t>(Dag </a:t>
            </a:r>
            <a:r>
              <a:rPr lang="en-US" sz="1400" dirty="0" err="1" smtClean="0"/>
              <a:t>Hammerskj</a:t>
            </a:r>
            <a:r>
              <a:rPr lang="en-US" sz="1100" dirty="0" err="1" smtClean="0"/>
              <a:t>Ö</a:t>
            </a:r>
            <a:r>
              <a:rPr lang="en-US" sz="1400" dirty="0" err="1" smtClean="0"/>
              <a:t>ld</a:t>
            </a:r>
            <a:r>
              <a:rPr lang="en-US" sz="1400" dirty="0" smtClean="0"/>
              <a:t>, Markings©1964 Alfred A. Knopf, Inc. and Faber &amp; Faber, Ltd.—</a:t>
            </a:r>
            <a:r>
              <a:rPr lang="en-US" sz="1400" i="1" dirty="0" smtClean="0"/>
              <a:t>The United Methodist Hymnal, </a:t>
            </a:r>
            <a:r>
              <a:rPr lang="en-US" sz="1400" dirty="0" smtClean="0"/>
              <a:t>#392)</a:t>
            </a:r>
            <a:endParaRPr lang="en-US" sz="1400" dirty="0"/>
          </a:p>
        </p:txBody>
      </p:sp>
    </p:spTree>
    <p:extLst>
      <p:ext uri="{BB962C8B-B14F-4D97-AF65-F5344CB8AC3E}">
        <p14:creationId xmlns:p14="http://schemas.microsoft.com/office/powerpoint/2010/main" val="41084277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34783"/>
            <a:ext cx="7620000" cy="857250"/>
          </a:xfrm>
        </p:spPr>
        <p:txBody>
          <a:bodyPr/>
          <a:lstStyle/>
          <a:p>
            <a:r>
              <a:rPr lang="en-US" b="1" dirty="0" smtClean="0">
                <a:effectLst>
                  <a:outerShdw blurRad="38100" dist="38100" dir="2700000" algn="tl">
                    <a:srgbClr val="000000">
                      <a:alpha val="43137"/>
                    </a:srgbClr>
                  </a:outerShdw>
                </a:effectLst>
                <a:latin typeface="+mn-lt"/>
              </a:rPr>
              <a:t>SESSION 2:</a:t>
            </a:r>
            <a:br>
              <a:rPr lang="en-US" b="1" dirty="0" smtClean="0">
                <a:effectLst>
                  <a:outerShdw blurRad="38100" dist="38100" dir="2700000" algn="tl">
                    <a:srgbClr val="000000">
                      <a:alpha val="43137"/>
                    </a:srgbClr>
                  </a:outerShdw>
                </a:effectLst>
                <a:latin typeface="+mn-lt"/>
              </a:rPr>
            </a:br>
            <a:r>
              <a:rPr lang="en-US" b="1" dirty="0" smtClean="0">
                <a:effectLst>
                  <a:outerShdw blurRad="38100" dist="38100" dir="2700000" algn="tl">
                    <a:srgbClr val="000000">
                      <a:alpha val="43137"/>
                    </a:srgbClr>
                  </a:outerShdw>
                </a:effectLst>
                <a:latin typeface="+mn-lt"/>
              </a:rPr>
              <a:t>Learning Outcome Goals</a:t>
            </a:r>
            <a:endParaRPr lang="en-US" b="1"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394446" y="1332917"/>
            <a:ext cx="7961601" cy="3299109"/>
          </a:xfrm>
        </p:spPr>
        <p:txBody>
          <a:bodyPr>
            <a:noAutofit/>
          </a:bodyPr>
          <a:lstStyle/>
          <a:p>
            <a:pPr marL="114300" indent="0">
              <a:buNone/>
            </a:pPr>
            <a:r>
              <a:rPr lang="en-US" sz="2800" dirty="0" smtClean="0"/>
              <a:t>Be able to</a:t>
            </a:r>
          </a:p>
          <a:p>
            <a:pPr marL="114300" indent="0">
              <a:buNone/>
            </a:pPr>
            <a:r>
              <a:rPr lang="en-US" sz="2800" dirty="0" smtClean="0"/>
              <a:t>1. describe servant leadership</a:t>
            </a:r>
          </a:p>
          <a:p>
            <a:pPr marL="114300" indent="0">
              <a:buNone/>
            </a:pPr>
            <a:r>
              <a:rPr lang="en-US" sz="2800" dirty="0" smtClean="0"/>
              <a:t>2. discuss the important roles in leadership</a:t>
            </a:r>
          </a:p>
          <a:p>
            <a:pPr marL="114300" indent="0">
              <a:buNone/>
            </a:pPr>
            <a:r>
              <a:rPr lang="en-US" sz="2800" dirty="0" smtClean="0"/>
              <a:t>3. describe and discuss what it means to be a spiritual leader</a:t>
            </a:r>
          </a:p>
          <a:p>
            <a:pPr marL="114300" indent="0">
              <a:buNone/>
            </a:pPr>
            <a:r>
              <a:rPr lang="en-US" sz="2800" dirty="0" smtClean="0"/>
              <a:t>4. demonstrate the principles of Christian conferencing and describe aspects of consensus and discernment </a:t>
            </a:r>
            <a:endParaRPr lang="en-US" sz="2800" dirty="0"/>
          </a:p>
        </p:txBody>
      </p:sp>
      <p:pic>
        <p:nvPicPr>
          <p:cNvPr id="4" name="Picture 3"/>
          <p:cNvPicPr>
            <a:picLocks noChangeAspect="1"/>
          </p:cNvPicPr>
          <p:nvPr/>
        </p:nvPicPr>
        <p:blipFill>
          <a:blip r:embed="rId2"/>
          <a:stretch>
            <a:fillRect/>
          </a:stretch>
        </p:blipFill>
        <p:spPr>
          <a:xfrm>
            <a:off x="6956384" y="205979"/>
            <a:ext cx="1462417" cy="1424025"/>
          </a:xfrm>
          <a:prstGeom prst="rect">
            <a:avLst/>
          </a:prstGeom>
        </p:spPr>
      </p:pic>
    </p:spTree>
    <p:extLst>
      <p:ext uri="{BB962C8B-B14F-4D97-AF65-F5344CB8AC3E}">
        <p14:creationId xmlns:p14="http://schemas.microsoft.com/office/powerpoint/2010/main" val="968059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52"/>
            <a:ext cx="7620000" cy="857250"/>
          </a:xfrm>
        </p:spPr>
        <p:txBody>
          <a:bodyPr/>
          <a:lstStyle/>
          <a:p>
            <a:pPr algn="ctr"/>
            <a:r>
              <a:rPr lang="en-US" sz="4000" b="1" dirty="0" smtClean="0">
                <a:effectLst>
                  <a:outerShdw blurRad="38100" dist="38100" dir="2700000" algn="tl">
                    <a:srgbClr val="000000">
                      <a:alpha val="43137"/>
                    </a:srgbClr>
                  </a:outerShdw>
                </a:effectLst>
                <a:latin typeface="+mn-lt"/>
              </a:rPr>
              <a:t>Ministry for All</a:t>
            </a:r>
            <a:endParaRPr lang="en-US" sz="4000" b="1"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0" y="803252"/>
            <a:ext cx="8530542" cy="3600450"/>
          </a:xfrm>
        </p:spPr>
        <p:txBody>
          <a:bodyPr>
            <a:noAutofit/>
          </a:bodyPr>
          <a:lstStyle/>
          <a:p>
            <a:pPr marL="114300" indent="0" algn="ctr">
              <a:buNone/>
            </a:pPr>
            <a:r>
              <a:rPr lang="en-US" sz="2800" dirty="0" smtClean="0"/>
              <a:t>Who is a “minister”?</a:t>
            </a:r>
          </a:p>
          <a:p>
            <a:pPr marL="114300" indent="0" algn="ctr">
              <a:buNone/>
            </a:pPr>
            <a:r>
              <a:rPr lang="en-US" sz="2800" dirty="0" smtClean="0"/>
              <a:t>Pastors practice the </a:t>
            </a:r>
            <a:r>
              <a:rPr lang="en-US" sz="2800" i="1" dirty="0" smtClean="0"/>
              <a:t>ministry of identity</a:t>
            </a:r>
            <a:r>
              <a:rPr lang="en-US" sz="2800" dirty="0" smtClean="0"/>
              <a:t>.</a:t>
            </a:r>
          </a:p>
          <a:p>
            <a:pPr marL="114300" indent="0" algn="ctr">
              <a:buNone/>
            </a:pPr>
            <a:r>
              <a:rPr lang="en-US" sz="2800" i="1" dirty="0" smtClean="0"/>
              <a:t>Their work is among believers as internists in Christ’s body.  </a:t>
            </a:r>
            <a:r>
              <a:rPr lang="en-US" sz="2800" dirty="0" smtClean="0"/>
              <a:t>They are called to teach me about my potential in Christ.  I need this ministry to prevent </a:t>
            </a:r>
            <a:r>
              <a:rPr lang="en-US" sz="2800" i="1" dirty="0" smtClean="0"/>
              <a:t>amnesia—</a:t>
            </a:r>
          </a:p>
          <a:p>
            <a:pPr marL="114300" indent="0" algn="ctr">
              <a:buNone/>
            </a:pPr>
            <a:r>
              <a:rPr lang="en-US" sz="2800" dirty="0" smtClean="0"/>
              <a:t>That disease of the mind that causes me to forget </a:t>
            </a:r>
          </a:p>
          <a:p>
            <a:pPr marL="114300" indent="0" algn="ctr">
              <a:buNone/>
            </a:pPr>
            <a:r>
              <a:rPr lang="en-US" sz="2800" dirty="0" smtClean="0"/>
              <a:t>who I am as a Christian.</a:t>
            </a:r>
          </a:p>
          <a:p>
            <a:pPr marL="114300" indent="0" algn="ctr">
              <a:buNone/>
            </a:pPr>
            <a:r>
              <a:rPr lang="en-US" sz="2800" b="1" dirty="0" smtClean="0"/>
              <a:t>I am a minister, </a:t>
            </a:r>
            <a:r>
              <a:rPr lang="en-US" sz="2800" dirty="0" smtClean="0"/>
              <a:t>too! </a:t>
            </a:r>
            <a:endParaRPr lang="en-US" sz="2800" dirty="0"/>
          </a:p>
        </p:txBody>
      </p:sp>
      <p:sp>
        <p:nvSpPr>
          <p:cNvPr id="4" name="TextBox 3"/>
          <p:cNvSpPr txBox="1"/>
          <p:nvPr/>
        </p:nvSpPr>
        <p:spPr>
          <a:xfrm>
            <a:off x="355921" y="4768770"/>
            <a:ext cx="7822557" cy="307777"/>
          </a:xfrm>
          <a:prstGeom prst="rect">
            <a:avLst/>
          </a:prstGeom>
          <a:noFill/>
        </p:spPr>
        <p:txBody>
          <a:bodyPr wrap="square" rtlCol="0">
            <a:spAutoFit/>
          </a:bodyPr>
          <a:lstStyle/>
          <a:p>
            <a:r>
              <a:rPr lang="en-US" sz="1400" dirty="0" smtClean="0"/>
              <a:t>(Pete Hammond, </a:t>
            </a:r>
            <a:r>
              <a:rPr lang="en-US" sz="1400" i="1" dirty="0" smtClean="0"/>
              <a:t>Lessons, Prayers &amp; Scriptures on the Faith Journey</a:t>
            </a:r>
            <a:r>
              <a:rPr lang="en-US" sz="1400" dirty="0" smtClean="0"/>
              <a:t>, Intervarsity/USA Marketplace, 72.)</a:t>
            </a:r>
            <a:endParaRPr lang="en-US" sz="1400" dirty="0"/>
          </a:p>
        </p:txBody>
      </p:sp>
    </p:spTree>
    <p:extLst>
      <p:ext uri="{BB962C8B-B14F-4D97-AF65-F5344CB8AC3E}">
        <p14:creationId xmlns:p14="http://schemas.microsoft.com/office/powerpoint/2010/main" val="36896191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548056" y="303112"/>
            <a:ext cx="4876866" cy="2800350"/>
          </a:xfrm>
        </p:spPr>
        <p:txBody>
          <a:bodyPr/>
          <a:lstStyle/>
          <a:p>
            <a:pPr algn="ctr" eaLnBrk="1" hangingPunct="1"/>
            <a:r>
              <a:rPr lang="en-US" altLang="en-US" sz="7200" b="1" dirty="0" smtClean="0">
                <a:solidFill>
                  <a:schemeClr val="tx1">
                    <a:lumMod val="90000"/>
                    <a:lumOff val="10000"/>
                  </a:schemeClr>
                </a:solidFill>
                <a:effectLst>
                  <a:outerShdw blurRad="38100" dist="38100" dir="2700000" algn="tl">
                    <a:srgbClr val="000000">
                      <a:alpha val="43137"/>
                    </a:srgbClr>
                  </a:outerShdw>
                </a:effectLst>
                <a:latin typeface="+mn-lt"/>
                <a:cs typeface="Trebuchet MS" panose="020B0603020202020204" pitchFamily="34" charset="0"/>
              </a:rPr>
              <a:t>SERVANT</a:t>
            </a:r>
            <a:br>
              <a:rPr lang="en-US" altLang="en-US" sz="7200" b="1" dirty="0" smtClean="0">
                <a:solidFill>
                  <a:schemeClr val="tx1">
                    <a:lumMod val="90000"/>
                    <a:lumOff val="10000"/>
                  </a:schemeClr>
                </a:solidFill>
                <a:effectLst>
                  <a:outerShdw blurRad="38100" dist="38100" dir="2700000" algn="tl">
                    <a:srgbClr val="000000">
                      <a:alpha val="43137"/>
                    </a:srgbClr>
                  </a:outerShdw>
                </a:effectLst>
                <a:latin typeface="+mn-lt"/>
                <a:cs typeface="Trebuchet MS" panose="020B0603020202020204" pitchFamily="34" charset="0"/>
              </a:rPr>
            </a:br>
            <a:r>
              <a:rPr lang="en-US" altLang="en-US" sz="7200" b="1" dirty="0" smtClean="0">
                <a:solidFill>
                  <a:schemeClr val="tx1">
                    <a:lumMod val="90000"/>
                    <a:lumOff val="10000"/>
                  </a:schemeClr>
                </a:solidFill>
                <a:effectLst>
                  <a:outerShdw blurRad="38100" dist="38100" dir="2700000" algn="tl">
                    <a:srgbClr val="000000">
                      <a:alpha val="43137"/>
                    </a:srgbClr>
                  </a:outerShdw>
                </a:effectLst>
                <a:latin typeface="+mn-lt"/>
                <a:cs typeface="Trebuchet MS" panose="020B0603020202020204" pitchFamily="34" charset="0"/>
              </a:rPr>
              <a:t>LEADERSHIP</a:t>
            </a:r>
          </a:p>
        </p:txBody>
      </p:sp>
      <p:sp>
        <p:nvSpPr>
          <p:cNvPr id="3" name="Rectangle 2"/>
          <p:cNvSpPr/>
          <p:nvPr/>
        </p:nvSpPr>
        <p:spPr>
          <a:xfrm>
            <a:off x="3782026" y="3279976"/>
            <a:ext cx="4572000" cy="1089529"/>
          </a:xfrm>
          <a:prstGeom prst="rect">
            <a:avLst/>
          </a:prstGeom>
        </p:spPr>
        <p:txBody>
          <a:bodyPr>
            <a:spAutoFit/>
          </a:bodyPr>
          <a:lstStyle/>
          <a:p>
            <a:pPr>
              <a:lnSpc>
                <a:spcPct val="90000"/>
              </a:lnSpc>
              <a:spcAft>
                <a:spcPct val="0"/>
              </a:spcAft>
            </a:pPr>
            <a:r>
              <a:rPr lang="en-US" altLang="en-US" sz="2400" b="1" dirty="0" smtClean="0">
                <a:solidFill>
                  <a:srgbClr val="C00000"/>
                </a:solidFill>
                <a:latin typeface="Arial" panose="020B0604020202020204" pitchFamily="34" charset="0"/>
              </a:rPr>
              <a:t>“…Whoever wants to be first among you will be your slave.”—</a:t>
            </a:r>
            <a:r>
              <a:rPr lang="en-US" altLang="en-US" b="1" i="1" dirty="0" smtClean="0">
                <a:solidFill>
                  <a:srgbClr val="C00000"/>
                </a:solidFill>
                <a:latin typeface="Arial" panose="020B0604020202020204" pitchFamily="34" charset="0"/>
              </a:rPr>
              <a:t>Matthew 20:26b (CEB)</a:t>
            </a:r>
            <a:endParaRPr lang="en-US" altLang="en-US" b="1" i="1" dirty="0">
              <a:solidFill>
                <a:srgbClr val="C00000"/>
              </a:solidFill>
              <a:latin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24219" cy="5143500"/>
          </a:xfrm>
          <a:prstGeom prst="rect">
            <a:avLst/>
          </a:prstGeom>
        </p:spPr>
      </p:pic>
    </p:spTree>
    <p:extLst>
      <p:ext uri="{BB962C8B-B14F-4D97-AF65-F5344CB8AC3E}">
        <p14:creationId xmlns:p14="http://schemas.microsoft.com/office/powerpoint/2010/main" val="15725429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370389" y="130939"/>
            <a:ext cx="8021257" cy="5755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742950" indent="-285750" eaLnBrk="0" hangingPunct="0">
              <a:spcBef>
                <a:spcPct val="20000"/>
              </a:spcBef>
              <a:spcAft>
                <a:spcPts val="600"/>
              </a:spcAft>
              <a:buClr>
                <a:schemeClr val="tx2"/>
              </a:buClr>
              <a:buFont typeface="Wingdings 2" panose="05020102010507070707" pitchFamily="18" charset="2"/>
              <a:buChar char=""/>
              <a:defRPr sz="1600">
                <a:solidFill>
                  <a:schemeClr val="tx1"/>
                </a:solidFill>
                <a:latin typeface="Verdana" panose="020B0604030504040204" pitchFamily="34" charset="0"/>
              </a:defRPr>
            </a:lvl2pPr>
            <a:lvl3pPr marL="1143000" indent="-228600" eaLnBrk="0" hangingPunct="0">
              <a:spcBef>
                <a:spcPct val="20000"/>
              </a:spcBef>
              <a:spcAft>
                <a:spcPts val="600"/>
              </a:spcAft>
              <a:buClr>
                <a:schemeClr val="tx2"/>
              </a:buClr>
              <a:buFont typeface="Wingdings 2" panose="05020102010507070707" pitchFamily="18" charset="2"/>
              <a:buChar char=""/>
              <a:defRPr sz="1400">
                <a:solidFill>
                  <a:schemeClr val="tx1"/>
                </a:solidFill>
                <a:latin typeface="Verdana" panose="020B0604030504040204" pitchFamily="34" charset="0"/>
              </a:defRPr>
            </a:lvl3pPr>
            <a:lvl4pPr marL="16002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4pPr>
            <a:lvl5pPr marL="20574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9pPr>
          </a:lstStyle>
          <a:p>
            <a:pPr lvl="0" eaLnBrk="1" hangingPunct="1">
              <a:spcBef>
                <a:spcPct val="0"/>
              </a:spcBef>
              <a:spcAft>
                <a:spcPct val="0"/>
              </a:spcAft>
              <a:buClrTx/>
              <a:buNone/>
            </a:pPr>
            <a:r>
              <a:rPr lang="en-US" altLang="en-US" sz="2800" dirty="0" smtClean="0">
                <a:latin typeface="Arial" panose="020B0604020202020204" pitchFamily="34" charset="0"/>
              </a:rPr>
              <a:t>“After </a:t>
            </a:r>
            <a:r>
              <a:rPr lang="en-US" altLang="en-US" sz="2800" dirty="0">
                <a:latin typeface="Arial" panose="020B0604020202020204" pitchFamily="34" charset="0"/>
              </a:rPr>
              <a:t>he washed the disciples’ feet, he put on robes and returned to his place at the table.  He said to them, “Do you know what I’ve done for you?  You call me ‘Teacher’ and ‘Lord,’ and you speak correctly because I </a:t>
            </a:r>
            <a:r>
              <a:rPr lang="en-US" altLang="en-US" sz="2800" dirty="0" smtClean="0">
                <a:latin typeface="Arial" panose="020B0604020202020204" pitchFamily="34" charset="0"/>
              </a:rPr>
              <a:t>am</a:t>
            </a:r>
            <a:r>
              <a:rPr lang="en-US" altLang="en-US" sz="2800" dirty="0">
                <a:latin typeface="Arial" panose="020B0604020202020204" pitchFamily="34" charset="0"/>
              </a:rPr>
              <a:t>.</a:t>
            </a:r>
            <a:r>
              <a:rPr lang="en-US" altLang="en-US" sz="2800" dirty="0" smtClean="0">
                <a:solidFill>
                  <a:srgbClr val="2F2B20"/>
                </a:solidFill>
                <a:latin typeface="Arial" panose="020B0604020202020204" pitchFamily="34" charset="0"/>
              </a:rPr>
              <a:t> </a:t>
            </a:r>
            <a:r>
              <a:rPr lang="en-US" altLang="en-US" sz="2800" dirty="0">
                <a:solidFill>
                  <a:srgbClr val="2F2B20"/>
                </a:solidFill>
                <a:latin typeface="Arial" panose="020B0604020202020204" pitchFamily="34" charset="0"/>
              </a:rPr>
              <a:t>If I, your Lord and Teacher, have washed your feet, you too must wash each other’s feet.  I have given you an example:  just as I have done, you also must do.  I assure you, servants aren’t greater than their master, nor are those who are sent greater than the one who sent them</a:t>
            </a:r>
            <a:r>
              <a:rPr lang="en-US" altLang="en-US" sz="2800" dirty="0" smtClean="0">
                <a:solidFill>
                  <a:srgbClr val="2F2B20"/>
                </a:solidFill>
                <a:latin typeface="Arial" panose="020B0604020202020204" pitchFamily="34" charset="0"/>
              </a:rPr>
              <a:t>.”—</a:t>
            </a:r>
            <a:r>
              <a:rPr lang="en-US" altLang="en-US" sz="2000" i="1" dirty="0" smtClean="0">
                <a:solidFill>
                  <a:srgbClr val="2F2B20"/>
                </a:solidFill>
                <a:latin typeface="Arial" panose="020B0604020202020204" pitchFamily="34" charset="0"/>
              </a:rPr>
              <a:t>John 13:12-17 </a:t>
            </a:r>
            <a:r>
              <a:rPr lang="en-US" altLang="en-US" sz="2000" dirty="0">
                <a:solidFill>
                  <a:srgbClr val="2F2B20"/>
                </a:solidFill>
                <a:latin typeface="Arial" panose="020B0604020202020204" pitchFamily="34" charset="0"/>
              </a:rPr>
              <a:t>(</a:t>
            </a:r>
            <a:r>
              <a:rPr lang="en-US" altLang="en-US" sz="2000" dirty="0" smtClean="0">
                <a:solidFill>
                  <a:srgbClr val="2F2B20"/>
                </a:solidFill>
                <a:latin typeface="Arial" panose="020B0604020202020204" pitchFamily="34" charset="0"/>
              </a:rPr>
              <a:t>CEB)</a:t>
            </a:r>
            <a:endParaRPr lang="en-US" altLang="en-US" sz="2000" dirty="0">
              <a:solidFill>
                <a:srgbClr val="2F2B20"/>
              </a:solidFill>
              <a:latin typeface="Arial" panose="020B0604020202020204" pitchFamily="34" charset="0"/>
            </a:endParaRPr>
          </a:p>
          <a:p>
            <a:pPr>
              <a:spcBef>
                <a:spcPct val="0"/>
              </a:spcBef>
              <a:spcAft>
                <a:spcPct val="0"/>
              </a:spcAft>
              <a:buClrTx/>
              <a:buFontTx/>
              <a:buNone/>
            </a:pPr>
            <a:endParaRPr lang="en-US" altLang="en-US" sz="3000" dirty="0">
              <a:latin typeface="Arial" panose="020B0604020202020204" pitchFamily="34" charset="0"/>
            </a:endParaRPr>
          </a:p>
          <a:p>
            <a:pPr>
              <a:spcBef>
                <a:spcPct val="0"/>
              </a:spcBef>
              <a:spcAft>
                <a:spcPct val="0"/>
              </a:spcAft>
              <a:buClrTx/>
              <a:buFontTx/>
              <a:buNone/>
            </a:pPr>
            <a:endParaRPr lang="en-US" altLang="en-US" sz="3000" dirty="0">
              <a:latin typeface="Arial" panose="020B0604020202020204" pitchFamily="34" charset="0"/>
            </a:endParaRPr>
          </a:p>
        </p:txBody>
      </p:sp>
    </p:spTree>
    <p:extLst>
      <p:ext uri="{BB962C8B-B14F-4D97-AF65-F5344CB8AC3E}">
        <p14:creationId xmlns:p14="http://schemas.microsoft.com/office/powerpoint/2010/main" val="37799985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17198" y="647700"/>
            <a:ext cx="5751171" cy="685800"/>
          </a:xfrm>
        </p:spPr>
        <p:txBody>
          <a:bodyPr/>
          <a:lstStyle/>
          <a:p>
            <a:pPr algn="ctr" eaLnBrk="1" hangingPunct="1"/>
            <a:r>
              <a:rPr lang="en-US" altLang="en-US" sz="4000" b="1" dirty="0">
                <a:effectLst>
                  <a:outerShdw blurRad="38100" dist="38100" dir="2700000" algn="tl">
                    <a:srgbClr val="000000">
                      <a:alpha val="43137"/>
                    </a:srgbClr>
                  </a:outerShdw>
                </a:effectLst>
                <a:latin typeface="+mn-lt"/>
                <a:cs typeface="Trebuchet MS" panose="020B0603020202020204" pitchFamily="34" charset="0"/>
              </a:rPr>
              <a:t>SERVANT LEADERSHIP</a:t>
            </a:r>
          </a:p>
        </p:txBody>
      </p:sp>
      <p:sp>
        <p:nvSpPr>
          <p:cNvPr id="40963" name="Rectangle 3"/>
          <p:cNvSpPr>
            <a:spLocks noGrp="1" noChangeArrowheads="1"/>
          </p:cNvSpPr>
          <p:nvPr>
            <p:ph idx="1"/>
          </p:nvPr>
        </p:nvSpPr>
        <p:spPr>
          <a:xfrm>
            <a:off x="636608" y="971550"/>
            <a:ext cx="7523544" cy="3543300"/>
          </a:xfrm>
        </p:spPr>
        <p:txBody>
          <a:bodyPr rtlCol="0">
            <a:normAutofit/>
          </a:bodyPr>
          <a:lstStyle/>
          <a:p>
            <a:pPr eaLnBrk="1" fontAlgn="auto" hangingPunct="1">
              <a:buFont typeface="Wingdings 2" charset="2"/>
              <a:buChar char=""/>
              <a:defRPr/>
            </a:pPr>
            <a:endParaRPr lang="en-US" altLang="en-US" sz="3300" dirty="0"/>
          </a:p>
          <a:p>
            <a:pPr marL="0" indent="0">
              <a:buNone/>
              <a:defRPr/>
            </a:pPr>
            <a:r>
              <a:rPr lang="en-US" altLang="en-US" sz="4000" dirty="0"/>
              <a:t>The ministry of all Christians is one of service for the mission of God in the </a:t>
            </a:r>
            <a:r>
              <a:rPr lang="en-US" altLang="en-US" sz="4000" dirty="0" smtClean="0"/>
              <a:t>world.</a:t>
            </a:r>
            <a:endParaRPr lang="en-US" altLang="en-US" dirty="0" smtClean="0"/>
          </a:p>
          <a:p>
            <a:pPr marL="0" indent="0">
              <a:buNone/>
              <a:defRPr/>
            </a:pPr>
            <a:endParaRPr lang="en-US" altLang="en-US" dirty="0" smtClean="0"/>
          </a:p>
        </p:txBody>
      </p:sp>
    </p:spTree>
    <p:extLst>
      <p:ext uri="{BB962C8B-B14F-4D97-AF65-F5344CB8AC3E}">
        <p14:creationId xmlns:p14="http://schemas.microsoft.com/office/powerpoint/2010/main" val="17769040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12517" y="233371"/>
            <a:ext cx="5495804" cy="914400"/>
          </a:xfrm>
        </p:spPr>
        <p:txBody>
          <a:bodyPr/>
          <a:lstStyle/>
          <a:p>
            <a:pPr eaLnBrk="1" hangingPunct="1"/>
            <a:r>
              <a:rPr lang="en-US" altLang="en-US" sz="3600" b="1" dirty="0" smtClean="0">
                <a:latin typeface="+mn-lt"/>
                <a:cs typeface="Trebuchet MS" panose="020B0603020202020204" pitchFamily="34" charset="0"/>
              </a:rPr>
              <a:t>(SERVANT LEADERSHIP)</a:t>
            </a:r>
            <a:endParaRPr lang="en-US" altLang="en-US" sz="3600" b="1" dirty="0">
              <a:latin typeface="+mn-lt"/>
              <a:cs typeface="Trebuchet MS" panose="020B0603020202020204" pitchFamily="34" charset="0"/>
            </a:endParaRPr>
          </a:p>
        </p:txBody>
      </p:sp>
      <p:sp>
        <p:nvSpPr>
          <p:cNvPr id="50179" name="Rectangle 3"/>
          <p:cNvSpPr>
            <a:spLocks noGrp="1" noChangeArrowheads="1"/>
          </p:cNvSpPr>
          <p:nvPr>
            <p:ph idx="1"/>
          </p:nvPr>
        </p:nvSpPr>
        <p:spPr>
          <a:xfrm>
            <a:off x="312517" y="1354233"/>
            <a:ext cx="8345346" cy="3518705"/>
          </a:xfrm>
        </p:spPr>
        <p:txBody>
          <a:bodyPr rtlCol="0">
            <a:noAutofit/>
          </a:bodyPr>
          <a:lstStyle/>
          <a:p>
            <a:pPr marL="0" indent="0">
              <a:buNone/>
              <a:defRPr/>
            </a:pPr>
            <a:r>
              <a:rPr lang="en-US" altLang="en-US" sz="2800" b="1" dirty="0"/>
              <a:t>JOHN WESLEY-</a:t>
            </a:r>
          </a:p>
          <a:p>
            <a:pPr lvl="1">
              <a:defRPr/>
            </a:pPr>
            <a:r>
              <a:rPr lang="en-US" altLang="en-US" sz="2800" dirty="0" smtClean="0"/>
              <a:t>“</a:t>
            </a:r>
            <a:r>
              <a:rPr lang="en-US" altLang="en-US" sz="2800" dirty="0"/>
              <a:t>Moving </a:t>
            </a:r>
            <a:r>
              <a:rPr lang="en-US" altLang="en-US" sz="2800" dirty="0" smtClean="0"/>
              <a:t>Toward </a:t>
            </a:r>
            <a:r>
              <a:rPr lang="en-US" altLang="en-US" sz="2800" dirty="0"/>
              <a:t>Perfection”</a:t>
            </a:r>
          </a:p>
          <a:p>
            <a:pPr lvl="1">
              <a:defRPr/>
            </a:pPr>
            <a:r>
              <a:rPr lang="en-US" altLang="en-US" sz="2800" dirty="0" smtClean="0"/>
              <a:t>A </a:t>
            </a:r>
            <a:r>
              <a:rPr lang="en-US" altLang="en-US" sz="2800" dirty="0"/>
              <a:t>heart “habitually filled with the </a:t>
            </a:r>
            <a:r>
              <a:rPr lang="en-US" altLang="en-US" sz="2800" dirty="0" smtClean="0"/>
              <a:t> love </a:t>
            </a:r>
            <a:r>
              <a:rPr lang="en-US" altLang="en-US" sz="2800" dirty="0"/>
              <a:t>of God and neighbor” and</a:t>
            </a:r>
          </a:p>
          <a:p>
            <a:pPr lvl="1">
              <a:defRPr/>
            </a:pPr>
            <a:r>
              <a:rPr lang="en-US" altLang="en-US" sz="2800" dirty="0" smtClean="0"/>
              <a:t>“</a:t>
            </a:r>
            <a:r>
              <a:rPr lang="en-US" altLang="en-US" sz="2800" dirty="0"/>
              <a:t>having the mind of Christ and walking </a:t>
            </a:r>
            <a:r>
              <a:rPr lang="en-US" altLang="en-US" sz="2800" dirty="0" smtClean="0"/>
              <a:t>as </a:t>
            </a:r>
            <a:r>
              <a:rPr lang="en-US" altLang="en-US" sz="2800" dirty="0"/>
              <a:t>he walked”</a:t>
            </a:r>
          </a:p>
        </p:txBody>
      </p:sp>
    </p:spTree>
    <p:extLst>
      <p:ext uri="{BB962C8B-B14F-4D97-AF65-F5344CB8AC3E}">
        <p14:creationId xmlns:p14="http://schemas.microsoft.com/office/powerpoint/2010/main" val="10754333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577282" y="339203"/>
            <a:ext cx="5865471" cy="800100"/>
          </a:xfrm>
        </p:spPr>
        <p:txBody>
          <a:bodyPr/>
          <a:lstStyle/>
          <a:p>
            <a:pPr eaLnBrk="1" hangingPunct="1"/>
            <a: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t>SPIRITUAL LEADERSHIP</a:t>
            </a:r>
          </a:p>
        </p:txBody>
      </p:sp>
      <p:sp>
        <p:nvSpPr>
          <p:cNvPr id="2" name="TextBox 1"/>
          <p:cNvSpPr txBox="1"/>
          <p:nvPr/>
        </p:nvSpPr>
        <p:spPr>
          <a:xfrm>
            <a:off x="1109173" y="1354238"/>
            <a:ext cx="6701742" cy="3385542"/>
          </a:xfrm>
          <a:prstGeom prst="rect">
            <a:avLst/>
          </a:prstGeom>
          <a:noFill/>
        </p:spPr>
        <p:txBody>
          <a:bodyPr wrap="square" rtlCol="0">
            <a:spAutoFit/>
          </a:bodyPr>
          <a:lstStyle/>
          <a:p>
            <a:pPr marL="285750" indent="-285750">
              <a:buFont typeface="Wingdings" panose="05000000000000000000" pitchFamily="2" charset="2"/>
              <a:buChar char="v"/>
            </a:pPr>
            <a:r>
              <a:rPr lang="en-US" sz="3200" b="1" dirty="0" smtClean="0"/>
              <a:t>Spiritual Disciplines</a:t>
            </a:r>
          </a:p>
          <a:p>
            <a:r>
              <a:rPr lang="en-US" dirty="0"/>
              <a:t>	</a:t>
            </a:r>
            <a:r>
              <a:rPr lang="en-US" sz="3200" dirty="0" smtClean="0"/>
              <a:t>-Called to Holy Living</a:t>
            </a:r>
          </a:p>
          <a:p>
            <a:r>
              <a:rPr lang="en-US" sz="3200" dirty="0"/>
              <a:t>	</a:t>
            </a:r>
            <a:r>
              <a:rPr lang="en-US" sz="3200" dirty="0" smtClean="0"/>
              <a:t>-Practice of the Means of Grace</a:t>
            </a:r>
          </a:p>
          <a:p>
            <a:endParaRPr lang="en-US" dirty="0" smtClean="0"/>
          </a:p>
          <a:p>
            <a:pPr marL="285750" indent="-285750">
              <a:buFont typeface="Wingdings" panose="05000000000000000000" pitchFamily="2" charset="2"/>
              <a:buChar char="v"/>
            </a:pPr>
            <a:r>
              <a:rPr lang="en-US" sz="3200" b="1" dirty="0" smtClean="0"/>
              <a:t>Accountable Discipleship</a:t>
            </a:r>
          </a:p>
          <a:p>
            <a:endParaRPr lang="en-US" b="1" dirty="0" smtClean="0"/>
          </a:p>
          <a:p>
            <a:pPr marL="285750" indent="-285750">
              <a:buFont typeface="Wingdings" panose="05000000000000000000" pitchFamily="2" charset="2"/>
              <a:buChar char="v"/>
            </a:pPr>
            <a:r>
              <a:rPr lang="en-US" sz="3200" b="1" dirty="0" smtClean="0"/>
              <a:t>Unity of Ministry</a:t>
            </a:r>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955311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470068" y="538239"/>
            <a:ext cx="6167953" cy="692944"/>
          </a:xfrm>
        </p:spPr>
        <p:txBody>
          <a:bodyPr/>
          <a:lstStyle/>
          <a:p>
            <a:pPr eaLnBrk="1" hangingPunct="1"/>
            <a:r>
              <a:rPr lang="en-US" altLang="en-US" b="1" dirty="0" smtClean="0">
                <a:effectLst>
                  <a:outerShdw blurRad="38100" dist="38100" dir="2700000" algn="tl">
                    <a:srgbClr val="000000">
                      <a:alpha val="43137"/>
                    </a:srgbClr>
                  </a:outerShdw>
                </a:effectLst>
                <a:latin typeface="+mn-lt"/>
                <a:cs typeface="Trebuchet MS" panose="020B0603020202020204" pitchFamily="34" charset="0"/>
              </a:rPr>
              <a:t>The General Rules…</a:t>
            </a:r>
          </a:p>
        </p:txBody>
      </p:sp>
      <p:sp>
        <p:nvSpPr>
          <p:cNvPr id="3" name="Content Placeholder 2"/>
          <p:cNvSpPr>
            <a:spLocks noGrp="1"/>
          </p:cNvSpPr>
          <p:nvPr>
            <p:ph sz="half" idx="1"/>
          </p:nvPr>
        </p:nvSpPr>
        <p:spPr>
          <a:xfrm>
            <a:off x="266217" y="2044318"/>
            <a:ext cx="8241175" cy="2580744"/>
          </a:xfrm>
        </p:spPr>
        <p:txBody>
          <a:bodyPr/>
          <a:lstStyle/>
          <a:p>
            <a:pPr marL="114300" indent="0">
              <a:buNone/>
            </a:pPr>
            <a:r>
              <a:rPr lang="en-US" altLang="en-US" dirty="0"/>
              <a:t>“It is therefore expected of all who continue therein that they should continue to evidence their desire for </a:t>
            </a:r>
            <a:r>
              <a:rPr lang="en-US" altLang="en-US" dirty="0" smtClean="0"/>
              <a:t>salvation</a:t>
            </a:r>
          </a:p>
          <a:p>
            <a:pPr marL="114300" indent="0">
              <a:buNone/>
            </a:pPr>
            <a:endParaRPr lang="en-US" altLang="en-US" sz="1400" dirty="0"/>
          </a:p>
          <a:p>
            <a:pPr marL="114300" indent="0">
              <a:buNone/>
            </a:pPr>
            <a:r>
              <a:rPr lang="en-US" altLang="en-US" dirty="0" smtClean="0"/>
              <a:t>First: By doing no harm, by avoiding evil of every kind…</a:t>
            </a:r>
            <a:endParaRPr lang="en-US" altLang="en-US" dirty="0"/>
          </a:p>
          <a:p>
            <a:endParaRPr lang="en-US" dirty="0"/>
          </a:p>
        </p:txBody>
      </p:sp>
      <p:pic>
        <p:nvPicPr>
          <p:cNvPr id="4" name="Picture 3"/>
          <p:cNvPicPr>
            <a:picLocks noChangeAspect="1"/>
          </p:cNvPicPr>
          <p:nvPr/>
        </p:nvPicPr>
        <p:blipFill>
          <a:blip r:embed="rId3"/>
          <a:stretch>
            <a:fillRect/>
          </a:stretch>
        </p:blipFill>
        <p:spPr>
          <a:xfrm>
            <a:off x="486890" y="0"/>
            <a:ext cx="1322097" cy="1769423"/>
          </a:xfrm>
          <a:prstGeom prst="rect">
            <a:avLst/>
          </a:prstGeom>
        </p:spPr>
      </p:pic>
    </p:spTree>
    <p:extLst>
      <p:ext uri="{BB962C8B-B14F-4D97-AF65-F5344CB8AC3E}">
        <p14:creationId xmlns:p14="http://schemas.microsoft.com/office/powerpoint/2010/main" val="8413639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63710" y="451565"/>
            <a:ext cx="5029200" cy="857250"/>
          </a:xfrm>
        </p:spPr>
        <p:txBody>
          <a:bodyPr/>
          <a:lstStyle/>
          <a:p>
            <a:pPr eaLnBrk="1" hangingPunct="1"/>
            <a:r>
              <a:rPr lang="en-US" altLang="en-US" sz="3200" b="1" dirty="0" smtClean="0">
                <a:latin typeface="+mn-lt"/>
                <a:cs typeface="Trebuchet MS" panose="020B0603020202020204" pitchFamily="34" charset="0"/>
              </a:rPr>
              <a:t>(The </a:t>
            </a:r>
            <a:r>
              <a:rPr lang="en-US" altLang="en-US" sz="3200" b="1" dirty="0">
                <a:latin typeface="+mn-lt"/>
                <a:cs typeface="Trebuchet MS" panose="020B0603020202020204" pitchFamily="34" charset="0"/>
              </a:rPr>
              <a:t>General </a:t>
            </a:r>
            <a:r>
              <a:rPr lang="en-US" altLang="en-US" sz="3200" b="1" dirty="0" smtClean="0">
                <a:latin typeface="+mn-lt"/>
                <a:cs typeface="Trebuchet MS" panose="020B0603020202020204" pitchFamily="34" charset="0"/>
              </a:rPr>
              <a:t>Rules)</a:t>
            </a:r>
            <a:endParaRPr lang="en-US" altLang="en-US" sz="3200" b="1" dirty="0">
              <a:latin typeface="+mn-lt"/>
              <a:cs typeface="Trebuchet MS" panose="020B0603020202020204" pitchFamily="34" charset="0"/>
            </a:endParaRPr>
          </a:p>
        </p:txBody>
      </p:sp>
      <p:sp>
        <p:nvSpPr>
          <p:cNvPr id="44035" name="Rectangle 3"/>
          <p:cNvSpPr>
            <a:spLocks noGrp="1" noChangeArrowheads="1"/>
          </p:cNvSpPr>
          <p:nvPr>
            <p:ph idx="1"/>
          </p:nvPr>
        </p:nvSpPr>
        <p:spPr>
          <a:xfrm>
            <a:off x="92597" y="1919445"/>
            <a:ext cx="8042000" cy="3257550"/>
          </a:xfrm>
        </p:spPr>
        <p:txBody>
          <a:bodyPr rtlCol="0" anchor="t">
            <a:normAutofit fontScale="85000" lnSpcReduction="20000"/>
          </a:bodyPr>
          <a:lstStyle/>
          <a:p>
            <a:pPr eaLnBrk="1" fontAlgn="auto" hangingPunct="1">
              <a:buFontTx/>
              <a:buNone/>
              <a:defRPr/>
            </a:pPr>
            <a:r>
              <a:rPr lang="en-US" altLang="en-US" sz="3300" dirty="0"/>
              <a:t> </a:t>
            </a:r>
            <a:r>
              <a:rPr lang="en-US" altLang="en-US" sz="3300" dirty="0" smtClean="0"/>
              <a:t>	Secondly: By doing good; by being in every kind merciful after their power; as they have opportunity, doing good of every possible sort, and as far as possible to all…</a:t>
            </a:r>
          </a:p>
          <a:p>
            <a:pPr eaLnBrk="1" fontAlgn="auto" hangingPunct="1">
              <a:buFontTx/>
              <a:buNone/>
              <a:defRPr/>
            </a:pPr>
            <a:endParaRPr lang="en-US" altLang="en-US" sz="1800" dirty="0"/>
          </a:p>
          <a:p>
            <a:pPr eaLnBrk="1" fontAlgn="auto" hangingPunct="1">
              <a:buFontTx/>
              <a:buNone/>
              <a:defRPr/>
            </a:pPr>
            <a:r>
              <a:rPr lang="en-US" altLang="en-US" sz="3300" dirty="0" smtClean="0"/>
              <a:t>	Thirdly: By attending upon all the ordinances of God…</a:t>
            </a:r>
          </a:p>
          <a:p>
            <a:pPr eaLnBrk="1" fontAlgn="auto" hangingPunct="1">
              <a:buFontTx/>
              <a:buNone/>
              <a:defRPr/>
            </a:pPr>
            <a:endParaRPr lang="en-US" altLang="en-US" sz="1600" dirty="0"/>
          </a:p>
          <a:p>
            <a:pPr eaLnBrk="1" fontAlgn="auto" hangingPunct="1">
              <a:buFontTx/>
              <a:buNone/>
              <a:defRPr/>
            </a:pPr>
            <a:r>
              <a:rPr lang="en-US" altLang="en-US" sz="3000" dirty="0" smtClean="0"/>
              <a:t>	</a:t>
            </a:r>
            <a:r>
              <a:rPr lang="en-US" altLang="en-US" sz="2300" dirty="0" smtClean="0"/>
              <a:t>(</a:t>
            </a:r>
            <a:r>
              <a:rPr lang="en-US" altLang="en-US" sz="2300" i="1" dirty="0" smtClean="0"/>
              <a:t>The Book of Discipline </a:t>
            </a:r>
            <a:r>
              <a:rPr lang="en-US" altLang="en-US" sz="2300" dirty="0" smtClean="0"/>
              <a:t>¶104)</a:t>
            </a:r>
          </a:p>
        </p:txBody>
      </p:sp>
      <p:pic>
        <p:nvPicPr>
          <p:cNvPr id="53252" name="Picture 4" descr="John Wesley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1683" y="0"/>
            <a:ext cx="1490903" cy="1760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0614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89497" y="1124588"/>
            <a:ext cx="7994746" cy="692944"/>
          </a:xfrm>
        </p:spPr>
        <p:txBody>
          <a:bodyPr/>
          <a:lstStyle/>
          <a:p>
            <a:pPr eaLnBrk="1" hangingPunct="1"/>
            <a: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t>Spiritual Leaders are called to holy living</a:t>
            </a:r>
            <a: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t/>
            </a:r>
            <a:b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br>
            <a:r>
              <a:rPr lang="en-US" altLang="en-US" sz="3600" b="1" dirty="0">
                <a:solidFill>
                  <a:schemeClr val="tx1">
                    <a:lumMod val="90000"/>
                    <a:lumOff val="10000"/>
                  </a:schemeClr>
                </a:solidFill>
                <a:latin typeface="+mn-lt"/>
                <a:cs typeface="Trebuchet MS" panose="020B0603020202020204" pitchFamily="34" charset="0"/>
              </a:rPr>
              <a:t/>
            </a:r>
            <a:br>
              <a:rPr lang="en-US" altLang="en-US" sz="3600" b="1" dirty="0">
                <a:solidFill>
                  <a:schemeClr val="tx1">
                    <a:lumMod val="90000"/>
                    <a:lumOff val="10000"/>
                  </a:schemeClr>
                </a:solidFill>
                <a:latin typeface="+mn-lt"/>
                <a:cs typeface="Trebuchet MS" panose="020B0603020202020204" pitchFamily="34" charset="0"/>
              </a:rPr>
            </a:br>
            <a:endParaRPr lang="en-US" altLang="en-US" b="1" dirty="0" smtClean="0">
              <a:latin typeface="+mn-lt"/>
              <a:cs typeface="Trebuchet MS" panose="020B0603020202020204" pitchFamily="34" charset="0"/>
            </a:endParaRPr>
          </a:p>
        </p:txBody>
      </p:sp>
      <p:sp>
        <p:nvSpPr>
          <p:cNvPr id="3" name="Content Placeholder 2"/>
          <p:cNvSpPr>
            <a:spLocks noGrp="1"/>
          </p:cNvSpPr>
          <p:nvPr>
            <p:ph sz="half" idx="1"/>
          </p:nvPr>
        </p:nvSpPr>
        <p:spPr>
          <a:xfrm>
            <a:off x="386357" y="1817532"/>
            <a:ext cx="4100513" cy="3415864"/>
          </a:xfrm>
        </p:spPr>
        <p:txBody>
          <a:bodyPr rtlCol="0">
            <a:normAutofit fontScale="77500" lnSpcReduction="20000"/>
          </a:bodyPr>
          <a:lstStyle/>
          <a:p>
            <a:pPr eaLnBrk="1" fontAlgn="auto" hangingPunct="1">
              <a:buFont typeface="Wingdings 2" charset="2"/>
              <a:buChar char=""/>
              <a:defRPr/>
            </a:pPr>
            <a:r>
              <a:rPr lang="en-US" altLang="en-US" sz="3600" dirty="0"/>
              <a:t>Patient</a:t>
            </a:r>
          </a:p>
          <a:p>
            <a:pPr eaLnBrk="1" fontAlgn="auto" hangingPunct="1">
              <a:buFont typeface="Wingdings 2" charset="2"/>
              <a:buChar char=""/>
              <a:defRPr/>
            </a:pPr>
            <a:r>
              <a:rPr lang="en-US" altLang="en-US" sz="3600" dirty="0"/>
              <a:t>Kind</a:t>
            </a:r>
          </a:p>
          <a:p>
            <a:pPr eaLnBrk="1" fontAlgn="auto" hangingPunct="1">
              <a:buFont typeface="Wingdings 2" charset="2"/>
              <a:buChar char=""/>
              <a:defRPr/>
            </a:pPr>
            <a:r>
              <a:rPr lang="en-US" altLang="en-US" sz="3600" dirty="0"/>
              <a:t>Does not envy	</a:t>
            </a:r>
          </a:p>
          <a:p>
            <a:pPr eaLnBrk="1" fontAlgn="auto" hangingPunct="1">
              <a:buFont typeface="Wingdings 2" charset="2"/>
              <a:buChar char=""/>
              <a:defRPr/>
            </a:pPr>
            <a:r>
              <a:rPr lang="en-US" altLang="en-US" sz="3600" dirty="0"/>
              <a:t>Never boastful</a:t>
            </a:r>
          </a:p>
          <a:p>
            <a:pPr eaLnBrk="1" fontAlgn="auto" hangingPunct="1">
              <a:buFont typeface="Wingdings 2" charset="2"/>
              <a:buChar char=""/>
              <a:defRPr/>
            </a:pPr>
            <a:r>
              <a:rPr lang="en-US" altLang="en-US" sz="3600" dirty="0"/>
              <a:t>Not conceited	</a:t>
            </a:r>
          </a:p>
          <a:p>
            <a:pPr eaLnBrk="1" fontAlgn="auto" hangingPunct="1">
              <a:buFont typeface="Wingdings 2" charset="2"/>
              <a:buChar char=""/>
              <a:defRPr/>
            </a:pPr>
            <a:r>
              <a:rPr lang="en-US" altLang="en-US" sz="3600" dirty="0"/>
              <a:t>Not </a:t>
            </a:r>
            <a:r>
              <a:rPr lang="en-US" altLang="en-US" sz="3600" dirty="0" smtClean="0"/>
              <a:t>Rude</a:t>
            </a:r>
          </a:p>
          <a:p>
            <a:pPr eaLnBrk="1" fontAlgn="auto" hangingPunct="1">
              <a:buFont typeface="Wingdings 2" charset="2"/>
              <a:buChar char=""/>
              <a:defRPr/>
            </a:pPr>
            <a:endParaRPr lang="en-US" altLang="en-US" sz="2175" dirty="0"/>
          </a:p>
          <a:p>
            <a:pPr marL="0" indent="0">
              <a:buNone/>
              <a:defRPr/>
            </a:pPr>
            <a:r>
              <a:rPr lang="en-US" altLang="en-US" sz="2175" dirty="0" smtClean="0"/>
              <a:t> </a:t>
            </a:r>
            <a:r>
              <a:rPr lang="en-US" altLang="en-US" sz="2600" i="1" dirty="0" smtClean="0"/>
              <a:t>1 </a:t>
            </a:r>
            <a:r>
              <a:rPr lang="en-US" altLang="en-US" sz="2600" i="1" dirty="0"/>
              <a:t>Corinthians 13:4-7 </a:t>
            </a:r>
            <a:r>
              <a:rPr lang="en-US" altLang="en-US" sz="2600" i="1" dirty="0" smtClean="0"/>
              <a:t>(CEB)</a:t>
            </a:r>
            <a:endParaRPr lang="en-US" altLang="en-US" sz="2600" i="1" dirty="0"/>
          </a:p>
        </p:txBody>
      </p:sp>
      <p:sp>
        <p:nvSpPr>
          <p:cNvPr id="4" name="Content Placeholder 3"/>
          <p:cNvSpPr>
            <a:spLocks noGrp="1"/>
          </p:cNvSpPr>
          <p:nvPr>
            <p:ph sz="half" idx="2"/>
          </p:nvPr>
        </p:nvSpPr>
        <p:spPr>
          <a:xfrm>
            <a:off x="4397223" y="1817532"/>
            <a:ext cx="3696910" cy="3325968"/>
          </a:xfrm>
        </p:spPr>
        <p:txBody>
          <a:bodyPr rtlCol="0">
            <a:normAutofit fontScale="77500" lnSpcReduction="20000"/>
          </a:bodyPr>
          <a:lstStyle/>
          <a:p>
            <a:pPr eaLnBrk="1" fontAlgn="auto" hangingPunct="1">
              <a:buFont typeface="Wingdings 2" charset="2"/>
              <a:buChar char=""/>
              <a:defRPr/>
            </a:pPr>
            <a:r>
              <a:rPr lang="en-US" altLang="en-US" sz="3600" dirty="0"/>
              <a:t>Never selfish	</a:t>
            </a:r>
          </a:p>
          <a:p>
            <a:pPr eaLnBrk="1" fontAlgn="auto" hangingPunct="1">
              <a:buFont typeface="Wingdings 2" charset="2"/>
              <a:buChar char=""/>
              <a:defRPr/>
            </a:pPr>
            <a:r>
              <a:rPr lang="en-US" altLang="en-US" sz="3600" dirty="0"/>
              <a:t>Does not gloat</a:t>
            </a:r>
          </a:p>
          <a:p>
            <a:pPr eaLnBrk="1" fontAlgn="auto" hangingPunct="1">
              <a:buFont typeface="Wingdings 2" charset="2"/>
              <a:buChar char=""/>
              <a:defRPr/>
            </a:pPr>
            <a:r>
              <a:rPr lang="en-US" altLang="en-US" sz="3600" dirty="0"/>
              <a:t>Slow to take offense  </a:t>
            </a:r>
          </a:p>
          <a:p>
            <a:pPr eaLnBrk="1" fontAlgn="auto" hangingPunct="1">
              <a:buFont typeface="Wingdings 2" charset="2"/>
              <a:buChar char=""/>
              <a:defRPr/>
            </a:pPr>
            <a:r>
              <a:rPr lang="en-US" altLang="en-US" sz="3600" dirty="0"/>
              <a:t>Doesn’t keep score</a:t>
            </a:r>
          </a:p>
          <a:p>
            <a:pPr eaLnBrk="1" fontAlgn="auto" hangingPunct="1">
              <a:buFont typeface="Wingdings 2" charset="2"/>
              <a:buChar char=""/>
              <a:defRPr/>
            </a:pPr>
            <a:r>
              <a:rPr lang="en-US" altLang="en-US" sz="3600" dirty="0"/>
              <a:t>Delights in the truth</a:t>
            </a:r>
          </a:p>
          <a:p>
            <a:pPr eaLnBrk="1" fontAlgn="auto" hangingPunct="1">
              <a:buFont typeface="Wingdings 2" charset="2"/>
              <a:buChar char=""/>
              <a:defRPr/>
            </a:pPr>
            <a:endParaRPr lang="en-US" dirty="0"/>
          </a:p>
        </p:txBody>
      </p:sp>
    </p:spTree>
    <p:extLst>
      <p:ext uri="{BB962C8B-B14F-4D97-AF65-F5344CB8AC3E}">
        <p14:creationId xmlns:p14="http://schemas.microsoft.com/office/powerpoint/2010/main" val="10052178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t>Spiritual leadership is...</a:t>
            </a:r>
            <a:endParaRPr lang="en-US" altLang="en-US" sz="4400" b="1" dirty="0">
              <a:effectLst>
                <a:outerShdw blurRad="38100" dist="38100" dir="2700000" algn="tl">
                  <a:srgbClr val="000000">
                    <a:alpha val="43137"/>
                  </a:srgbClr>
                </a:outerShdw>
              </a:effectLst>
              <a:latin typeface="+mn-lt"/>
              <a:cs typeface="Trebuchet MS" panose="020B0603020202020204" pitchFamily="34" charset="0"/>
            </a:endParaRPr>
          </a:p>
        </p:txBody>
      </p:sp>
      <p:sp>
        <p:nvSpPr>
          <p:cNvPr id="39939" name="Rectangle 3"/>
          <p:cNvSpPr>
            <a:spLocks noGrp="1" noChangeArrowheads="1"/>
          </p:cNvSpPr>
          <p:nvPr>
            <p:ph idx="1"/>
          </p:nvPr>
        </p:nvSpPr>
        <p:spPr>
          <a:xfrm>
            <a:off x="457200" y="1732586"/>
            <a:ext cx="7620000" cy="2202806"/>
          </a:xfrm>
        </p:spPr>
        <p:txBody>
          <a:bodyPr rtlCol="0">
            <a:normAutofit/>
          </a:bodyPr>
          <a:lstStyle/>
          <a:p>
            <a:pPr marL="0" indent="0" algn="ctr">
              <a:buNone/>
              <a:defRPr/>
            </a:pPr>
            <a:r>
              <a:rPr lang="en-US" altLang="en-US" sz="6000" b="1" dirty="0">
                <a:effectLst>
                  <a:outerShdw blurRad="38100" dist="38100" dir="2700000" algn="tl">
                    <a:srgbClr val="000000">
                      <a:alpha val="43137"/>
                    </a:srgbClr>
                  </a:outerShdw>
                </a:effectLst>
              </a:rPr>
              <a:t>SERVICE FOR </a:t>
            </a:r>
            <a:r>
              <a:rPr lang="en-US" altLang="en-US" sz="6000" b="1" dirty="0" smtClean="0">
                <a:effectLst>
                  <a:outerShdw blurRad="38100" dist="38100" dir="2700000" algn="tl">
                    <a:srgbClr val="000000">
                      <a:alpha val="43137"/>
                    </a:srgbClr>
                  </a:outerShdw>
                </a:effectLst>
              </a:rPr>
              <a:t>CHRIST</a:t>
            </a:r>
          </a:p>
          <a:p>
            <a:pPr marL="0" indent="0" algn="ctr">
              <a:buNone/>
              <a:defRPr/>
            </a:pPr>
            <a:r>
              <a:rPr lang="en-US" altLang="en-US" sz="2800" b="1" dirty="0" smtClean="0"/>
              <a:t>NOT </a:t>
            </a:r>
            <a:r>
              <a:rPr lang="en-US" altLang="en-US" sz="2800" b="1" dirty="0"/>
              <a:t>FOR ONE’S EGO</a:t>
            </a:r>
            <a:r>
              <a:rPr lang="en-US" altLang="en-US" sz="2800" dirty="0"/>
              <a:t>!</a:t>
            </a:r>
          </a:p>
        </p:txBody>
      </p:sp>
    </p:spTree>
    <p:extLst>
      <p:ext uri="{BB962C8B-B14F-4D97-AF65-F5344CB8AC3E}">
        <p14:creationId xmlns:p14="http://schemas.microsoft.com/office/powerpoint/2010/main" val="5396361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16725" y="968098"/>
            <a:ext cx="8241175" cy="692944"/>
          </a:xfrm>
        </p:spPr>
        <p:txBody>
          <a:bodyPr/>
          <a:lstStyle/>
          <a:p>
            <a:pPr eaLnBrk="1" hangingPunct="1"/>
            <a: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t>Spiritual Leaders practice the means of grace </a:t>
            </a:r>
            <a:r>
              <a:rPr lang="en-US" altLang="en-US" sz="3600" b="1" dirty="0" smtClean="0">
                <a:solidFill>
                  <a:schemeClr val="tx1">
                    <a:lumMod val="90000"/>
                    <a:lumOff val="10000"/>
                  </a:schemeClr>
                </a:solidFill>
                <a:latin typeface="+mn-lt"/>
                <a:cs typeface="Trebuchet MS" panose="020B0603020202020204" pitchFamily="34" charset="0"/>
              </a:rPr>
              <a:t/>
            </a:r>
            <a:br>
              <a:rPr lang="en-US" altLang="en-US" sz="3600" b="1" dirty="0" smtClean="0">
                <a:solidFill>
                  <a:schemeClr val="tx1">
                    <a:lumMod val="90000"/>
                    <a:lumOff val="10000"/>
                  </a:schemeClr>
                </a:solidFill>
                <a:latin typeface="+mn-lt"/>
                <a:cs typeface="Trebuchet MS" panose="020B0603020202020204" pitchFamily="34" charset="0"/>
              </a:rPr>
            </a:br>
            <a:endParaRPr lang="en-US" altLang="en-US" b="1" dirty="0" smtClean="0">
              <a:latin typeface="+mn-lt"/>
              <a:cs typeface="Trebuchet MS" panose="020B0603020202020204" pitchFamily="34" charset="0"/>
            </a:endParaRPr>
          </a:p>
        </p:txBody>
      </p:sp>
      <p:sp>
        <p:nvSpPr>
          <p:cNvPr id="2" name="Content Placeholder 1"/>
          <p:cNvSpPr>
            <a:spLocks noGrp="1"/>
          </p:cNvSpPr>
          <p:nvPr>
            <p:ph sz="half" idx="1"/>
          </p:nvPr>
        </p:nvSpPr>
        <p:spPr>
          <a:xfrm>
            <a:off x="2382806" y="1661042"/>
            <a:ext cx="4109011" cy="3442716"/>
          </a:xfrm>
        </p:spPr>
        <p:txBody>
          <a:bodyPr>
            <a:normAutofit lnSpcReduction="10000"/>
          </a:bodyPr>
          <a:lstStyle/>
          <a:p>
            <a:r>
              <a:rPr lang="en-US" altLang="en-US" dirty="0"/>
              <a:t>Worship</a:t>
            </a:r>
          </a:p>
          <a:p>
            <a:r>
              <a:rPr lang="en-US" altLang="en-US" dirty="0"/>
              <a:t>Prayer</a:t>
            </a:r>
          </a:p>
          <a:p>
            <a:r>
              <a:rPr lang="en-US" altLang="en-US" dirty="0"/>
              <a:t>Searching the Scriptures</a:t>
            </a:r>
          </a:p>
          <a:p>
            <a:r>
              <a:rPr lang="en-US" altLang="en-US" dirty="0"/>
              <a:t>Lord’s Supper</a:t>
            </a:r>
          </a:p>
          <a:p>
            <a:r>
              <a:rPr lang="en-US" altLang="en-US" dirty="0"/>
              <a:t>Fasting or Abstinence</a:t>
            </a:r>
          </a:p>
          <a:p>
            <a:r>
              <a:rPr lang="en-US" altLang="en-US" dirty="0"/>
              <a:t>Christian Conferencing</a:t>
            </a:r>
          </a:p>
          <a:p>
            <a:r>
              <a:rPr lang="en-US" altLang="en-US" dirty="0"/>
              <a:t>Works of Mercy</a:t>
            </a:r>
          </a:p>
          <a:p>
            <a:endParaRPr lang="en-US" dirty="0"/>
          </a:p>
        </p:txBody>
      </p:sp>
    </p:spTree>
    <p:extLst>
      <p:ext uri="{BB962C8B-B14F-4D97-AF65-F5344CB8AC3E}">
        <p14:creationId xmlns:p14="http://schemas.microsoft.com/office/powerpoint/2010/main" val="3445085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26"/>
            <a:ext cx="7620000" cy="752159"/>
          </a:xfrm>
        </p:spPr>
        <p:txBody>
          <a:bodyPr/>
          <a:lstStyle/>
          <a:p>
            <a:pPr algn="ctr"/>
            <a:r>
              <a:rPr lang="en-US" sz="2800" b="1" dirty="0" smtClean="0">
                <a:latin typeface="+mn-lt"/>
              </a:rPr>
              <a:t>(Ministry for All)</a:t>
            </a:r>
            <a:endParaRPr lang="en-US" sz="2800" b="1" dirty="0">
              <a:latin typeface="+mn-lt"/>
            </a:endParaRPr>
          </a:p>
        </p:txBody>
      </p:sp>
      <p:sp>
        <p:nvSpPr>
          <p:cNvPr id="3" name="Content Placeholder 2"/>
          <p:cNvSpPr>
            <a:spLocks noGrp="1"/>
          </p:cNvSpPr>
          <p:nvPr>
            <p:ph idx="1"/>
          </p:nvPr>
        </p:nvSpPr>
        <p:spPr>
          <a:xfrm>
            <a:off x="1929" y="869576"/>
            <a:ext cx="8530542" cy="3794103"/>
          </a:xfrm>
        </p:spPr>
        <p:txBody>
          <a:bodyPr>
            <a:noAutofit/>
          </a:bodyPr>
          <a:lstStyle/>
          <a:p>
            <a:pPr marL="114300" indent="0" algn="ctr">
              <a:buNone/>
            </a:pPr>
            <a:r>
              <a:rPr lang="en-US" sz="2400" dirty="0" smtClean="0"/>
              <a:t>I practice the </a:t>
            </a:r>
            <a:r>
              <a:rPr lang="en-US" sz="2400" i="1" dirty="0" smtClean="0"/>
              <a:t>ministry of vitality</a:t>
            </a:r>
            <a:r>
              <a:rPr lang="en-US" sz="2400" dirty="0" smtClean="0"/>
              <a:t>.</a:t>
            </a:r>
          </a:p>
          <a:p>
            <a:pPr marL="114300" indent="0" algn="ctr">
              <a:buNone/>
            </a:pPr>
            <a:r>
              <a:rPr lang="en-US" sz="2400" dirty="0" smtClean="0"/>
              <a:t>My work is in the world, as a farmer, a soldier, an ambassador,</a:t>
            </a:r>
          </a:p>
          <a:p>
            <a:pPr marL="114300" indent="0" algn="ctr">
              <a:buNone/>
            </a:pPr>
            <a:r>
              <a:rPr lang="en-US" sz="2400" dirty="0" smtClean="0"/>
              <a:t>I am called to be salt, light, and leaven in a sick and </a:t>
            </a:r>
          </a:p>
          <a:p>
            <a:pPr marL="114300" indent="0" algn="ctr">
              <a:buNone/>
            </a:pPr>
            <a:r>
              <a:rPr lang="en-US" sz="2400" dirty="0" smtClean="0"/>
              <a:t>broken world—</a:t>
            </a:r>
          </a:p>
          <a:p>
            <a:pPr marL="114300" indent="0" algn="ctr">
              <a:buNone/>
            </a:pPr>
            <a:r>
              <a:rPr lang="en-US" sz="2400" dirty="0" smtClean="0"/>
              <a:t>Monday through Saturday.</a:t>
            </a:r>
          </a:p>
          <a:p>
            <a:pPr marL="114300" indent="0" algn="ctr">
              <a:buNone/>
            </a:pPr>
            <a:r>
              <a:rPr lang="en-US" sz="2400" dirty="0" smtClean="0"/>
              <a:t>The world needs this ministry to protect it from </a:t>
            </a:r>
            <a:r>
              <a:rPr lang="en-US" sz="2400" i="1" dirty="0" smtClean="0"/>
              <a:t>anemia</a:t>
            </a:r>
            <a:r>
              <a:rPr lang="en-US" sz="2400" dirty="0" smtClean="0"/>
              <a:t>—</a:t>
            </a:r>
          </a:p>
          <a:p>
            <a:pPr marL="114300" indent="0" algn="ctr">
              <a:buNone/>
            </a:pPr>
            <a:r>
              <a:rPr lang="en-US" sz="2400" dirty="0" smtClean="0"/>
              <a:t>that disease of the blood that slowly robs the system of its health.</a:t>
            </a:r>
          </a:p>
          <a:p>
            <a:pPr marL="114300" indent="0" algn="ctr">
              <a:buNone/>
            </a:pPr>
            <a:r>
              <a:rPr lang="en-US" sz="2400" dirty="0" smtClean="0"/>
              <a:t>All Christians are in </a:t>
            </a:r>
            <a:r>
              <a:rPr lang="en-US" sz="2400" i="1" dirty="0" smtClean="0"/>
              <a:t>ministry</a:t>
            </a:r>
            <a:r>
              <a:rPr lang="en-US" sz="2400" dirty="0" smtClean="0"/>
              <a:t>!</a:t>
            </a:r>
            <a:endParaRPr lang="en-US" sz="2400" dirty="0"/>
          </a:p>
        </p:txBody>
      </p:sp>
      <p:sp>
        <p:nvSpPr>
          <p:cNvPr id="4" name="TextBox 3"/>
          <p:cNvSpPr txBox="1"/>
          <p:nvPr/>
        </p:nvSpPr>
        <p:spPr>
          <a:xfrm>
            <a:off x="355921" y="4768770"/>
            <a:ext cx="7822557" cy="307777"/>
          </a:xfrm>
          <a:prstGeom prst="rect">
            <a:avLst/>
          </a:prstGeom>
          <a:noFill/>
        </p:spPr>
        <p:txBody>
          <a:bodyPr wrap="square" rtlCol="0">
            <a:spAutoFit/>
          </a:bodyPr>
          <a:lstStyle/>
          <a:p>
            <a:r>
              <a:rPr lang="en-US" sz="1400" dirty="0" smtClean="0"/>
              <a:t>(Pete Hammond, </a:t>
            </a:r>
            <a:r>
              <a:rPr lang="en-US" sz="1400" i="1" dirty="0" smtClean="0"/>
              <a:t>Lessons, Prayers &amp; Scriptures on the Faith Journey</a:t>
            </a:r>
            <a:r>
              <a:rPr lang="en-US" sz="1400" dirty="0" smtClean="0"/>
              <a:t>, Intervarsity/USA Marketplace, 72.)</a:t>
            </a:r>
            <a:endParaRPr lang="en-US" sz="1400" dirty="0"/>
          </a:p>
        </p:txBody>
      </p:sp>
    </p:spTree>
    <p:extLst>
      <p:ext uri="{BB962C8B-B14F-4D97-AF65-F5344CB8AC3E}">
        <p14:creationId xmlns:p14="http://schemas.microsoft.com/office/powerpoint/2010/main" val="14788809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24559" y="0"/>
            <a:ext cx="4200162" cy="699546"/>
          </a:xfrm>
        </p:spPr>
        <p:txBody>
          <a:bodyPr/>
          <a:lstStyle/>
          <a:p>
            <a:pPr eaLnBrk="1" hangingPunct="1"/>
            <a:r>
              <a:rPr lang="en-US" altLang="en-US" b="1" dirty="0" smtClean="0">
                <a:effectLst>
                  <a:outerShdw blurRad="38100" dist="38100" dir="2700000" algn="tl">
                    <a:srgbClr val="000000">
                      <a:alpha val="43137"/>
                    </a:srgbClr>
                  </a:outerShdw>
                </a:effectLst>
                <a:latin typeface="+mn-lt"/>
                <a:cs typeface="Trebuchet MS" panose="020B0603020202020204" pitchFamily="34" charset="0"/>
              </a:rPr>
              <a:t>Unity of Ministry</a:t>
            </a:r>
          </a:p>
        </p:txBody>
      </p:sp>
      <p:sp>
        <p:nvSpPr>
          <p:cNvPr id="62468" name="Rectangle 3"/>
          <p:cNvSpPr>
            <a:spLocks noGrp="1" noChangeArrowheads="1"/>
          </p:cNvSpPr>
          <p:nvPr>
            <p:ph type="body" sz="half" idx="2"/>
          </p:nvPr>
        </p:nvSpPr>
        <p:spPr>
          <a:xfrm>
            <a:off x="6238754" y="1412835"/>
            <a:ext cx="2539134" cy="3730665"/>
          </a:xfrm>
        </p:spPr>
        <p:txBody>
          <a:bodyPr>
            <a:normAutofit lnSpcReduction="10000"/>
          </a:bodyPr>
          <a:lstStyle/>
          <a:p>
            <a:pPr marL="300038" lvl="1" indent="0">
              <a:lnSpc>
                <a:spcPct val="90000"/>
              </a:lnSpc>
              <a:buClr>
                <a:srgbClr val="565354"/>
              </a:buClr>
              <a:buSzPct val="50000"/>
              <a:buNone/>
            </a:pPr>
            <a:r>
              <a:rPr lang="en-US" altLang="en-US" sz="3600" dirty="0"/>
              <a:t>We are sent by Christ to live and work </a:t>
            </a:r>
            <a:r>
              <a:rPr lang="en-US" altLang="en-US" sz="3600" dirty="0" smtClean="0"/>
              <a:t>together.</a:t>
            </a:r>
            <a:endParaRPr lang="en-US" altLang="en-US" sz="3600" dirty="0"/>
          </a:p>
          <a:p>
            <a:pPr eaLnBrk="1" hangingPunct="1">
              <a:lnSpc>
                <a:spcPct val="90000"/>
              </a:lnSpc>
              <a:buClr>
                <a:srgbClr val="565354"/>
              </a:buClr>
              <a:buSzPct val="50000"/>
              <a:buFontTx/>
              <a:buNone/>
            </a:pPr>
            <a:endParaRPr lang="en-US" altLang="en-US" dirty="0" smtClean="0"/>
          </a:p>
          <a:p>
            <a:pPr eaLnBrk="1" hangingPunct="1">
              <a:lnSpc>
                <a:spcPct val="90000"/>
              </a:lnSpc>
              <a:buClr>
                <a:srgbClr val="565354"/>
              </a:buClr>
              <a:buSzPct val="50000"/>
              <a:buFontTx/>
              <a:buNone/>
            </a:pPr>
            <a:r>
              <a:rPr lang="en-US" altLang="en-US" dirty="0" smtClean="0"/>
              <a:t>   </a:t>
            </a:r>
            <a:endParaRPr lang="en-US" altLang="en-US" sz="1800" b="1" dirty="0"/>
          </a:p>
        </p:txBody>
      </p:sp>
      <p:pic>
        <p:nvPicPr>
          <p:cNvPr id="3" name="Online Image Placeholder 2"/>
          <p:cNvPicPr>
            <a:picLocks noGrp="1" noChangeAspect="1"/>
          </p:cNvPicPr>
          <p:nvPr>
            <p:ph type="clipArt" sz="half" idx="1"/>
          </p:nvPr>
        </p:nvPicPr>
        <p:blipFill>
          <a:blip r:embed="rId3">
            <a:extLst>
              <a:ext uri="{28A0092B-C50C-407E-A947-70E740481C1C}">
                <a14:useLocalDpi xmlns:a14="http://schemas.microsoft.com/office/drawing/2010/main" val="0"/>
              </a:ext>
            </a:extLst>
          </a:blip>
          <a:stretch>
            <a:fillRect/>
          </a:stretch>
        </p:blipFill>
        <p:spPr>
          <a:xfrm>
            <a:off x="0" y="682907"/>
            <a:ext cx="6238754" cy="4466904"/>
          </a:xfrm>
        </p:spPr>
      </p:pic>
    </p:spTree>
    <p:extLst>
      <p:ext uri="{BB962C8B-B14F-4D97-AF65-F5344CB8AC3E}">
        <p14:creationId xmlns:p14="http://schemas.microsoft.com/office/powerpoint/2010/main" val="4443414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Content Placeholder 2"/>
          <p:cNvSpPr>
            <a:spLocks noGrp="1"/>
          </p:cNvSpPr>
          <p:nvPr>
            <p:ph idx="1"/>
          </p:nvPr>
        </p:nvSpPr>
        <p:spPr>
          <a:xfrm>
            <a:off x="142754" y="1043892"/>
            <a:ext cx="2415251" cy="3055716"/>
          </a:xfrm>
        </p:spPr>
        <p:txBody>
          <a:bodyPr anchor="t">
            <a:normAutofit fontScale="85000" lnSpcReduction="20000"/>
          </a:bodyPr>
          <a:lstStyle/>
          <a:p>
            <a:pPr marL="0" indent="0">
              <a:buNone/>
            </a:pPr>
            <a:endParaRPr lang="en-US" altLang="en-US" dirty="0" smtClean="0"/>
          </a:p>
          <a:p>
            <a:pPr marL="0" indent="0" algn="ctr">
              <a:buNone/>
            </a:pPr>
            <a:r>
              <a:rPr lang="en-US" altLang="en-US" sz="3300" b="1" dirty="0" smtClean="0">
                <a:solidFill>
                  <a:srgbClr val="C00000"/>
                </a:solidFill>
                <a:effectLst>
                  <a:outerShdw blurRad="38100" dist="38100" dir="2700000" algn="tl">
                    <a:srgbClr val="000000">
                      <a:alpha val="43137"/>
                    </a:srgbClr>
                  </a:outerShdw>
                </a:effectLst>
              </a:rPr>
              <a:t>Unity of Ministry?</a:t>
            </a:r>
          </a:p>
          <a:p>
            <a:pPr marL="0" indent="0" algn="ctr">
              <a:buNone/>
            </a:pPr>
            <a:endParaRPr lang="en-US" altLang="en-US" sz="3300" b="1" dirty="0" smtClean="0">
              <a:solidFill>
                <a:srgbClr val="C00000"/>
              </a:solidFill>
            </a:endParaRPr>
          </a:p>
          <a:p>
            <a:pPr marL="0" indent="0" algn="ctr">
              <a:buNone/>
            </a:pPr>
            <a:r>
              <a:rPr lang="en-US" altLang="en-US" sz="4400" b="1" dirty="0"/>
              <a:t>LET’S TALK ABOUT MEETINGS!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177" y="0"/>
            <a:ext cx="6043277" cy="5143500"/>
          </a:xfrm>
          <a:prstGeom prst="rect">
            <a:avLst/>
          </a:prstGeom>
        </p:spPr>
      </p:pic>
    </p:spTree>
    <p:extLst>
      <p:ext uri="{BB962C8B-B14F-4D97-AF65-F5344CB8AC3E}">
        <p14:creationId xmlns:p14="http://schemas.microsoft.com/office/powerpoint/2010/main" val="22424787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280686" y="192427"/>
            <a:ext cx="8053086" cy="4458423"/>
          </a:xfrm>
        </p:spPr>
        <p:txBody>
          <a:bodyPr rtlCol="0">
            <a:normAutofit/>
          </a:bodyPr>
          <a:lstStyle/>
          <a:p>
            <a:pPr eaLnBrk="1" fontAlgn="auto" hangingPunct="1">
              <a:buFontTx/>
              <a:buNone/>
              <a:defRPr/>
            </a:pPr>
            <a:r>
              <a:rPr lang="en-US" altLang="en-US" sz="2800" dirty="0" smtClean="0"/>
              <a:t> </a:t>
            </a:r>
            <a:endParaRPr lang="en-US" altLang="en-US" sz="2800" dirty="0"/>
          </a:p>
          <a:p>
            <a:pPr eaLnBrk="1" fontAlgn="auto" hangingPunct="1">
              <a:buFontTx/>
              <a:buNone/>
              <a:defRPr/>
            </a:pPr>
            <a:r>
              <a:rPr lang="en-US" altLang="en-US" sz="2800" dirty="0"/>
              <a:t>	</a:t>
            </a:r>
            <a:r>
              <a:rPr lang="en-US" altLang="en-US" sz="2800" i="1" dirty="0" smtClean="0"/>
              <a:t>“He gave some apostles, some prophets, some </a:t>
            </a:r>
            <a:r>
              <a:rPr lang="en-US" altLang="en-US" sz="2800" i="1" dirty="0"/>
              <a:t>evangelists, </a:t>
            </a:r>
            <a:r>
              <a:rPr lang="en-US" altLang="en-US" sz="2800" i="1" dirty="0" smtClean="0"/>
              <a:t>and some </a:t>
            </a:r>
            <a:r>
              <a:rPr lang="en-US" altLang="en-US" sz="2800" b="1" i="1" dirty="0" smtClean="0"/>
              <a:t>pastors</a:t>
            </a:r>
            <a:r>
              <a:rPr lang="en-US" altLang="en-US" sz="2800" i="1" dirty="0" smtClean="0"/>
              <a:t> and teachers. His purpose was </a:t>
            </a:r>
            <a:r>
              <a:rPr lang="en-US" altLang="en-US" sz="2800" b="1" i="1" dirty="0" smtClean="0"/>
              <a:t>to equip God’s people for the work of serving and building up the body of Christ </a:t>
            </a:r>
            <a:r>
              <a:rPr lang="en-US" altLang="en-US" sz="2800" i="1" dirty="0" smtClean="0"/>
              <a:t>until we all reach the unity of faith and knowledge of God’s Son. God’s goal is for us to become mature adults—to be fully grown, measured by the standard of the fullness of Christ.”—Ephesians 4:11-13 (CEB)</a:t>
            </a:r>
            <a:endParaRPr lang="en-US" altLang="en-US" sz="2800" b="1" i="1" u="sng" dirty="0"/>
          </a:p>
          <a:p>
            <a:pPr eaLnBrk="1" fontAlgn="auto" hangingPunct="1">
              <a:buFont typeface="Wingdings 2" charset="2"/>
              <a:buChar char=""/>
              <a:defRPr/>
            </a:pPr>
            <a:endParaRPr lang="en-US" altLang="en-US" sz="2800" dirty="0"/>
          </a:p>
          <a:p>
            <a:pPr eaLnBrk="1" fontAlgn="auto" hangingPunct="1">
              <a:buFont typeface="Wingdings 2" charset="2"/>
              <a:buChar char=""/>
              <a:defRPr/>
            </a:pPr>
            <a:endParaRPr lang="en-US" altLang="en-US" sz="2800" dirty="0"/>
          </a:p>
        </p:txBody>
      </p:sp>
    </p:spTree>
    <p:extLst>
      <p:ext uri="{BB962C8B-B14F-4D97-AF65-F5344CB8AC3E}">
        <p14:creationId xmlns:p14="http://schemas.microsoft.com/office/powerpoint/2010/main" val="3230253013"/>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056904" y="420306"/>
            <a:ext cx="6524006" cy="628650"/>
          </a:xfrm>
        </p:spPr>
        <p:txBody>
          <a:bodyPr/>
          <a:lstStyle/>
          <a:p>
            <a:pPr algn="ctr" eaLnBrk="1" hangingPunct="1"/>
            <a: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t>CHRISTIAN CONFERENCING</a:t>
            </a:r>
            <a:endParaRPr lang="en-US" altLang="en-US" sz="4000" b="1" dirty="0">
              <a:effectLst>
                <a:outerShdw blurRad="38100" dist="38100" dir="2700000" algn="tl">
                  <a:srgbClr val="000000">
                    <a:alpha val="43137"/>
                  </a:srgbClr>
                </a:outerShdw>
              </a:effectLst>
              <a:latin typeface="+mn-lt"/>
              <a:cs typeface="Trebuchet MS" panose="020B0603020202020204" pitchFamily="34" charset="0"/>
            </a:endParaRPr>
          </a:p>
        </p:txBody>
      </p:sp>
      <p:sp>
        <p:nvSpPr>
          <p:cNvPr id="185347" name="Rectangle 3"/>
          <p:cNvSpPr>
            <a:spLocks noGrp="1" noChangeArrowheads="1"/>
          </p:cNvSpPr>
          <p:nvPr>
            <p:ph idx="1"/>
          </p:nvPr>
        </p:nvSpPr>
        <p:spPr>
          <a:xfrm>
            <a:off x="1428750" y="1354931"/>
            <a:ext cx="6343650" cy="3039666"/>
          </a:xfrm>
        </p:spPr>
        <p:txBody>
          <a:bodyPr anchor="t">
            <a:noAutofit/>
          </a:bodyPr>
          <a:lstStyle/>
          <a:p>
            <a:pPr lvl="1" eaLnBrk="1" hangingPunct="1">
              <a:lnSpc>
                <a:spcPct val="90000"/>
              </a:lnSpc>
            </a:pPr>
            <a:r>
              <a:rPr lang="en-US" altLang="en-US" sz="2800" dirty="0" smtClean="0"/>
              <a:t>Personal concerns</a:t>
            </a:r>
            <a:endParaRPr lang="en-US" altLang="en-US" sz="2800" dirty="0"/>
          </a:p>
          <a:p>
            <a:pPr lvl="1" eaLnBrk="1" hangingPunct="1">
              <a:lnSpc>
                <a:spcPct val="90000"/>
              </a:lnSpc>
            </a:pPr>
            <a:r>
              <a:rPr lang="en-US" altLang="en-US" sz="2800" dirty="0" smtClean="0"/>
              <a:t>Prayer and discernment</a:t>
            </a:r>
            <a:endParaRPr lang="en-US" altLang="en-US" sz="2800" dirty="0"/>
          </a:p>
          <a:p>
            <a:pPr lvl="1" eaLnBrk="1" hangingPunct="1">
              <a:lnSpc>
                <a:spcPct val="90000"/>
              </a:lnSpc>
            </a:pPr>
            <a:r>
              <a:rPr lang="en-US" altLang="en-US" sz="2800" dirty="0" smtClean="0"/>
              <a:t>Practice inclusiveness</a:t>
            </a:r>
          </a:p>
          <a:p>
            <a:pPr lvl="1" eaLnBrk="1" hangingPunct="1">
              <a:lnSpc>
                <a:spcPct val="90000"/>
              </a:lnSpc>
            </a:pPr>
            <a:r>
              <a:rPr lang="en-US" altLang="en-US" sz="2800" dirty="0" smtClean="0"/>
              <a:t>Clear communication guidelines</a:t>
            </a:r>
            <a:endParaRPr lang="en-US" altLang="en-US" sz="2800" dirty="0"/>
          </a:p>
          <a:p>
            <a:pPr lvl="1" eaLnBrk="1" hangingPunct="1">
              <a:lnSpc>
                <a:spcPct val="90000"/>
              </a:lnSpc>
            </a:pPr>
            <a:r>
              <a:rPr lang="en-US" altLang="en-US" sz="2800" dirty="0" smtClean="0"/>
              <a:t>Clear agenda</a:t>
            </a:r>
            <a:endParaRPr lang="en-US" altLang="en-US" sz="2800" dirty="0"/>
          </a:p>
          <a:p>
            <a:pPr lvl="1" eaLnBrk="1" hangingPunct="1">
              <a:lnSpc>
                <a:spcPct val="90000"/>
              </a:lnSpc>
            </a:pPr>
            <a:r>
              <a:rPr lang="en-US" altLang="en-US" sz="2800" dirty="0" smtClean="0"/>
              <a:t>Respectful of time</a:t>
            </a:r>
            <a:endParaRPr lang="en-US" altLang="en-US" sz="2800" dirty="0"/>
          </a:p>
        </p:txBody>
      </p:sp>
    </p:spTree>
    <p:extLst>
      <p:ext uri="{BB962C8B-B14F-4D97-AF65-F5344CB8AC3E}">
        <p14:creationId xmlns:p14="http://schemas.microsoft.com/office/powerpoint/2010/main" val="10516064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229096" y="346386"/>
            <a:ext cx="6286500" cy="857250"/>
          </a:xfrm>
        </p:spPr>
        <p:txBody>
          <a:bodyPr/>
          <a:lstStyle/>
          <a:p>
            <a:pPr algn="ctr" eaLnBrk="1" hangingPunct="1"/>
            <a: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t>DISCERNMENT</a:t>
            </a:r>
            <a:endParaRPr lang="en-US" altLang="en-US" sz="4400" b="1" dirty="0">
              <a:effectLst>
                <a:outerShdw blurRad="38100" dist="38100" dir="2700000" algn="tl">
                  <a:srgbClr val="000000">
                    <a:alpha val="43137"/>
                  </a:srgbClr>
                </a:outerShdw>
              </a:effectLst>
              <a:latin typeface="+mn-lt"/>
              <a:cs typeface="Trebuchet MS" panose="020B0603020202020204" pitchFamily="34" charset="0"/>
            </a:endParaRPr>
          </a:p>
        </p:txBody>
      </p:sp>
      <p:sp>
        <p:nvSpPr>
          <p:cNvPr id="63491" name="Rectangle 3"/>
          <p:cNvSpPr>
            <a:spLocks noGrp="1" noChangeArrowheads="1"/>
          </p:cNvSpPr>
          <p:nvPr>
            <p:ph idx="1"/>
          </p:nvPr>
        </p:nvSpPr>
        <p:spPr>
          <a:xfrm>
            <a:off x="1371600" y="1452562"/>
            <a:ext cx="6638081" cy="3233738"/>
          </a:xfrm>
        </p:spPr>
        <p:txBody>
          <a:bodyPr rtlCol="0" anchor="t">
            <a:noAutofit/>
          </a:bodyPr>
          <a:lstStyle/>
          <a:p>
            <a:pPr>
              <a:lnSpc>
                <a:spcPct val="90000"/>
              </a:lnSpc>
              <a:defRPr/>
            </a:pPr>
            <a:r>
              <a:rPr lang="en-US" altLang="en-US" sz="3300" dirty="0" smtClean="0"/>
              <a:t>Look </a:t>
            </a:r>
            <a:r>
              <a:rPr lang="en-US" altLang="en-US" sz="3300" dirty="0"/>
              <a:t>for God’s </a:t>
            </a:r>
            <a:r>
              <a:rPr lang="en-US" altLang="en-US" sz="3300" dirty="0" smtClean="0"/>
              <a:t>guidance</a:t>
            </a:r>
          </a:p>
          <a:p>
            <a:pPr marL="114300" indent="0">
              <a:lnSpc>
                <a:spcPct val="90000"/>
              </a:lnSpc>
              <a:buNone/>
              <a:defRPr/>
            </a:pPr>
            <a:endParaRPr lang="en-US" altLang="en-US" sz="3300" dirty="0" smtClean="0"/>
          </a:p>
          <a:p>
            <a:pPr>
              <a:lnSpc>
                <a:spcPct val="90000"/>
              </a:lnSpc>
              <a:defRPr/>
            </a:pPr>
            <a:r>
              <a:rPr lang="en-US" altLang="en-US" sz="3300" dirty="0" smtClean="0"/>
              <a:t>Listen </a:t>
            </a:r>
            <a:r>
              <a:rPr lang="en-US" altLang="en-US" sz="3300" dirty="0"/>
              <a:t>for God’s </a:t>
            </a:r>
            <a:r>
              <a:rPr lang="en-US" altLang="en-US" sz="3300" dirty="0" smtClean="0"/>
              <a:t>call</a:t>
            </a:r>
          </a:p>
          <a:p>
            <a:pPr marL="114300" indent="0">
              <a:lnSpc>
                <a:spcPct val="90000"/>
              </a:lnSpc>
              <a:buNone/>
              <a:defRPr/>
            </a:pPr>
            <a:endParaRPr lang="en-US" altLang="en-US" sz="3300" dirty="0" smtClean="0"/>
          </a:p>
          <a:p>
            <a:pPr>
              <a:lnSpc>
                <a:spcPct val="90000"/>
              </a:lnSpc>
              <a:defRPr/>
            </a:pPr>
            <a:r>
              <a:rPr lang="en-US" altLang="en-US" sz="3300" dirty="0" smtClean="0"/>
              <a:t>“To </a:t>
            </a:r>
            <a:r>
              <a:rPr lang="en-US" altLang="en-US" sz="3300" dirty="0"/>
              <a:t>see to the heart of the matter with spiritual eyes”</a:t>
            </a:r>
          </a:p>
        </p:txBody>
      </p:sp>
    </p:spTree>
    <p:extLst>
      <p:ext uri="{BB962C8B-B14F-4D97-AF65-F5344CB8AC3E}">
        <p14:creationId xmlns:p14="http://schemas.microsoft.com/office/powerpoint/2010/main" val="10681961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395984"/>
            <a:ext cx="7620000" cy="857250"/>
          </a:xfrm>
        </p:spPr>
        <p:txBody>
          <a:bodyPr/>
          <a:lstStyle/>
          <a:p>
            <a:pPr algn="ctr" eaLnBrk="1" hangingPunct="1"/>
            <a: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t>CONSENSUS</a:t>
            </a:r>
            <a:endParaRPr lang="en-US" altLang="en-US" sz="4000" b="1" dirty="0">
              <a:effectLst>
                <a:outerShdw blurRad="38100" dist="38100" dir="2700000" algn="tl">
                  <a:srgbClr val="000000">
                    <a:alpha val="43137"/>
                  </a:srgbClr>
                </a:outerShdw>
              </a:effectLst>
              <a:latin typeface="+mn-lt"/>
              <a:cs typeface="Trebuchet MS" panose="020B0603020202020204" pitchFamily="34" charset="0"/>
            </a:endParaRPr>
          </a:p>
        </p:txBody>
      </p:sp>
      <p:sp>
        <p:nvSpPr>
          <p:cNvPr id="69635" name="Rectangle 3"/>
          <p:cNvSpPr>
            <a:spLocks noGrp="1" noChangeArrowheads="1"/>
          </p:cNvSpPr>
          <p:nvPr>
            <p:ph idx="1"/>
          </p:nvPr>
        </p:nvSpPr>
        <p:spPr>
          <a:xfrm>
            <a:off x="1095375" y="1621150"/>
            <a:ext cx="6343650" cy="3331369"/>
          </a:xfrm>
        </p:spPr>
        <p:txBody>
          <a:bodyPr anchor="t"/>
          <a:lstStyle/>
          <a:p>
            <a:pPr eaLnBrk="1" hangingPunct="1">
              <a:defRPr/>
            </a:pPr>
            <a:r>
              <a:rPr lang="en-US" altLang="en-US" sz="3000" dirty="0" smtClean="0"/>
              <a:t>A </a:t>
            </a:r>
            <a:r>
              <a:rPr lang="en-US" altLang="en-US" sz="3000" dirty="0"/>
              <a:t>general agreement among a group of </a:t>
            </a:r>
            <a:r>
              <a:rPr lang="en-US" altLang="en-US" sz="3000" dirty="0" smtClean="0"/>
              <a:t>people</a:t>
            </a:r>
          </a:p>
          <a:p>
            <a:pPr marL="114300" indent="0" eaLnBrk="1" hangingPunct="1">
              <a:buNone/>
              <a:defRPr/>
            </a:pPr>
            <a:endParaRPr lang="en-US" altLang="en-US" sz="3000" dirty="0"/>
          </a:p>
          <a:p>
            <a:pPr eaLnBrk="1" hangingPunct="1">
              <a:defRPr/>
            </a:pPr>
            <a:r>
              <a:rPr lang="en-US" altLang="en-US" sz="3000" dirty="0"/>
              <a:t>The people work together for the best possible decision for the group</a:t>
            </a:r>
          </a:p>
        </p:txBody>
      </p:sp>
    </p:spTree>
    <p:extLst>
      <p:ext uri="{BB962C8B-B14F-4D97-AF65-F5344CB8AC3E}">
        <p14:creationId xmlns:p14="http://schemas.microsoft.com/office/powerpoint/2010/main" val="37980118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sz="half" idx="1"/>
          </p:nvPr>
        </p:nvSpPr>
        <p:spPr>
          <a:xfrm>
            <a:off x="283044" y="359564"/>
            <a:ext cx="3585257" cy="3829050"/>
          </a:xfrm>
        </p:spPr>
        <p:txBody>
          <a:bodyPr>
            <a:normAutofit fontScale="92500" lnSpcReduction="20000"/>
          </a:bodyPr>
          <a:lstStyle/>
          <a:p>
            <a:pPr marL="0" indent="0">
              <a:buNone/>
            </a:pPr>
            <a:r>
              <a:rPr lang="en-US" altLang="en-US" sz="4600" dirty="0" smtClean="0">
                <a:solidFill>
                  <a:schemeClr val="tx2"/>
                </a:solidFill>
                <a:effectLst>
                  <a:outerShdw blurRad="38100" dist="38100" dir="2700000" algn="tl">
                    <a:srgbClr val="000000">
                      <a:alpha val="43137"/>
                    </a:srgbClr>
                  </a:outerShdw>
                </a:effectLst>
              </a:rPr>
              <a:t>Consensus</a:t>
            </a:r>
          </a:p>
          <a:p>
            <a:pPr lvl="1" eaLnBrk="1" hangingPunct="1"/>
            <a:r>
              <a:rPr lang="en-US" altLang="en-US" sz="3300" dirty="0" smtClean="0"/>
              <a:t>Creates </a:t>
            </a:r>
            <a:r>
              <a:rPr lang="en-US" altLang="en-US" sz="3300" dirty="0"/>
              <a:t>cooperative dynamic</a:t>
            </a:r>
          </a:p>
          <a:p>
            <a:pPr lvl="1" eaLnBrk="1" hangingPunct="1"/>
            <a:r>
              <a:rPr lang="en-US" altLang="en-US" sz="3300" dirty="0"/>
              <a:t>Work together for best possible decision for the group </a:t>
            </a:r>
          </a:p>
          <a:p>
            <a:pPr lvl="1" eaLnBrk="1" hangingPunct="1"/>
            <a:endParaRPr lang="en-US" altLang="en-US" dirty="0" smtClean="0"/>
          </a:p>
        </p:txBody>
      </p:sp>
      <p:sp>
        <p:nvSpPr>
          <p:cNvPr id="76803" name="Rectangle 3"/>
          <p:cNvSpPr>
            <a:spLocks noGrp="1" noChangeArrowheads="1"/>
          </p:cNvSpPr>
          <p:nvPr>
            <p:ph sz="half" idx="2"/>
          </p:nvPr>
        </p:nvSpPr>
        <p:spPr>
          <a:xfrm>
            <a:off x="4623492" y="359564"/>
            <a:ext cx="3759200" cy="3651643"/>
          </a:xfrm>
        </p:spPr>
        <p:txBody>
          <a:bodyPr anchor="t">
            <a:normAutofit fontScale="92500" lnSpcReduction="20000"/>
          </a:bodyPr>
          <a:lstStyle/>
          <a:p>
            <a:pPr marL="342900" lvl="1" indent="0">
              <a:buNone/>
            </a:pPr>
            <a:r>
              <a:rPr lang="en-US" altLang="en-US" sz="4600" dirty="0">
                <a:solidFill>
                  <a:schemeClr val="tx2"/>
                </a:solidFill>
                <a:effectLst>
                  <a:outerShdw blurRad="38100" dist="38100" dir="2700000" algn="tl">
                    <a:srgbClr val="000000">
                      <a:alpha val="43137"/>
                    </a:srgbClr>
                  </a:outerShdw>
                </a:effectLst>
              </a:rPr>
              <a:t>Parliamentary </a:t>
            </a:r>
            <a:r>
              <a:rPr lang="en-US" altLang="en-US" sz="4600" dirty="0" smtClean="0">
                <a:solidFill>
                  <a:schemeClr val="tx2"/>
                </a:solidFill>
                <a:effectLst>
                  <a:outerShdw blurRad="38100" dist="38100" dir="2700000" algn="tl">
                    <a:srgbClr val="000000">
                      <a:alpha val="43137"/>
                    </a:srgbClr>
                  </a:outerShdw>
                </a:effectLst>
              </a:rPr>
              <a:t>Procedure</a:t>
            </a:r>
          </a:p>
          <a:p>
            <a:pPr lvl="2" eaLnBrk="1" hangingPunct="1"/>
            <a:r>
              <a:rPr lang="en-US" altLang="en-US" sz="3300" dirty="0" smtClean="0"/>
              <a:t>Creates </a:t>
            </a:r>
            <a:r>
              <a:rPr lang="en-US" altLang="en-US" sz="3300" dirty="0"/>
              <a:t>competitive dynamic</a:t>
            </a:r>
          </a:p>
          <a:p>
            <a:pPr lvl="2" eaLnBrk="1" hangingPunct="1"/>
            <a:r>
              <a:rPr lang="en-US" altLang="en-US" sz="3300" dirty="0"/>
              <a:t>Ideas owned and defended</a:t>
            </a:r>
          </a:p>
        </p:txBody>
      </p:sp>
      <p:cxnSp>
        <p:nvCxnSpPr>
          <p:cNvPr id="3" name="Straight Connector 2"/>
          <p:cNvCxnSpPr/>
          <p:nvPr/>
        </p:nvCxnSpPr>
        <p:spPr>
          <a:xfrm>
            <a:off x="2481884" y="0"/>
            <a:ext cx="4257583" cy="5143500"/>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7505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709387" y="-4980"/>
            <a:ext cx="6229547" cy="648963"/>
          </a:xfrm>
        </p:spPr>
        <p:txBody>
          <a:bodyPr/>
          <a:lstStyle/>
          <a:p>
            <a:pPr eaLnBrk="1" hangingPunct="1"/>
            <a: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t>PRACTICING CONSENSUS</a:t>
            </a:r>
          </a:p>
        </p:txBody>
      </p:sp>
      <p:sp>
        <p:nvSpPr>
          <p:cNvPr id="67587" name="Rectangle 3"/>
          <p:cNvSpPr>
            <a:spLocks noGrp="1" noChangeArrowheads="1"/>
          </p:cNvSpPr>
          <p:nvPr>
            <p:ph idx="1"/>
          </p:nvPr>
        </p:nvSpPr>
        <p:spPr>
          <a:xfrm>
            <a:off x="197225" y="643983"/>
            <a:ext cx="8108518" cy="3543300"/>
          </a:xfrm>
        </p:spPr>
        <p:txBody>
          <a:bodyPr rtlCol="0">
            <a:noAutofit/>
          </a:bodyPr>
          <a:lstStyle/>
          <a:p>
            <a:pPr eaLnBrk="1" fontAlgn="auto" hangingPunct="1">
              <a:lnSpc>
                <a:spcPct val="90000"/>
              </a:lnSpc>
              <a:buFont typeface="Wingdings 2" charset="2"/>
              <a:buChar char=""/>
              <a:defRPr/>
            </a:pPr>
            <a:r>
              <a:rPr lang="en-US" altLang="en-US" sz="2800" dirty="0"/>
              <a:t>A leader in a church feels that a new ministry should be started in the community. It will require funding and support from the congregation. Should the church support it?</a:t>
            </a:r>
          </a:p>
          <a:p>
            <a:pPr eaLnBrk="1" fontAlgn="auto" hangingPunct="1">
              <a:lnSpc>
                <a:spcPct val="90000"/>
              </a:lnSpc>
              <a:buFont typeface="Wingdings 2" charset="2"/>
              <a:buChar char=""/>
              <a:defRPr/>
            </a:pPr>
            <a:r>
              <a:rPr lang="en-US" altLang="en-US" sz="2800" dirty="0"/>
              <a:t>The choir needs new robes! The current ones are shabby and there are not enough of the right sizes. Should the church buy new ones or try to find some that another church has for sale?</a:t>
            </a:r>
          </a:p>
          <a:p>
            <a:pPr eaLnBrk="1" fontAlgn="auto" hangingPunct="1">
              <a:lnSpc>
                <a:spcPct val="90000"/>
              </a:lnSpc>
              <a:buFont typeface="Wingdings 2" charset="2"/>
              <a:buChar char=""/>
              <a:defRPr/>
            </a:pPr>
            <a:r>
              <a:rPr lang="en-US" altLang="en-US" sz="2800" dirty="0"/>
              <a:t>A problem has been noted with the conduct of a person in leadership. How should the person be approached about </a:t>
            </a:r>
            <a:r>
              <a:rPr lang="en-US" altLang="en-US" sz="2800" dirty="0" smtClean="0"/>
              <a:t>his/her </a:t>
            </a:r>
            <a:r>
              <a:rPr lang="en-US" altLang="en-US" sz="2800" dirty="0"/>
              <a:t>behavior?</a:t>
            </a:r>
          </a:p>
        </p:txBody>
      </p:sp>
    </p:spTree>
    <p:extLst>
      <p:ext uri="{BB962C8B-B14F-4D97-AF65-F5344CB8AC3E}">
        <p14:creationId xmlns:p14="http://schemas.microsoft.com/office/powerpoint/2010/main" val="2924919656"/>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078976" y="389170"/>
            <a:ext cx="6270947" cy="857250"/>
          </a:xfrm>
        </p:spPr>
        <p:txBody>
          <a:bodyPr/>
          <a:lstStyle/>
          <a:p>
            <a:pPr algn="ctr"/>
            <a: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t>MEETINGS THAT MATTER</a:t>
            </a:r>
            <a:endParaRPr lang="en-US" altLang="en-US" sz="4000" b="1" dirty="0">
              <a:effectLst>
                <a:outerShdw blurRad="38100" dist="38100" dir="2700000" algn="tl">
                  <a:srgbClr val="000000">
                    <a:alpha val="43137"/>
                  </a:srgbClr>
                </a:outerShdw>
              </a:effectLst>
              <a:latin typeface="+mn-lt"/>
              <a:cs typeface="Trebuchet MS" panose="020B0603020202020204" pitchFamily="34" charset="0"/>
            </a:endParaRPr>
          </a:p>
        </p:txBody>
      </p:sp>
      <p:sp>
        <p:nvSpPr>
          <p:cNvPr id="78851" name="Content Placeholder 2"/>
          <p:cNvSpPr>
            <a:spLocks noGrp="1"/>
          </p:cNvSpPr>
          <p:nvPr>
            <p:ph idx="1"/>
          </p:nvPr>
        </p:nvSpPr>
        <p:spPr>
          <a:xfrm>
            <a:off x="3060780" y="1639643"/>
            <a:ext cx="5168820" cy="3445669"/>
          </a:xfrm>
        </p:spPr>
        <p:txBody>
          <a:bodyPr anchor="t">
            <a:normAutofit/>
          </a:bodyPr>
          <a:lstStyle/>
          <a:p>
            <a:pPr marL="0" indent="0">
              <a:buNone/>
            </a:pPr>
            <a:r>
              <a:rPr lang="en-US" altLang="en-US" sz="2700" dirty="0" smtClean="0"/>
              <a:t>	- </a:t>
            </a:r>
            <a:r>
              <a:rPr lang="en-US" altLang="en-US" sz="2800" dirty="0" smtClean="0"/>
              <a:t>Worship together</a:t>
            </a:r>
            <a:r>
              <a:rPr lang="en-US" altLang="en-US" sz="2800" dirty="0"/>
              <a:t/>
            </a:r>
            <a:br>
              <a:rPr lang="en-US" altLang="en-US" sz="2800" dirty="0"/>
            </a:br>
            <a:r>
              <a:rPr lang="en-US" altLang="en-US" sz="2800" dirty="0"/>
              <a:t>    </a:t>
            </a:r>
            <a:r>
              <a:rPr lang="en-US" altLang="en-US" sz="2800" dirty="0" smtClean="0"/>
              <a:t>	- Celebrate</a:t>
            </a:r>
            <a:r>
              <a:rPr lang="en-US" altLang="en-US" sz="2800" dirty="0"/>
              <a:t/>
            </a:r>
            <a:br>
              <a:rPr lang="en-US" altLang="en-US" sz="2800" dirty="0"/>
            </a:br>
            <a:r>
              <a:rPr lang="en-US" altLang="en-US" sz="2800" dirty="0"/>
              <a:t>     </a:t>
            </a:r>
            <a:r>
              <a:rPr lang="en-US" altLang="en-US" sz="2800" dirty="0" smtClean="0"/>
              <a:t>	- What needs to be done?</a:t>
            </a:r>
            <a:r>
              <a:rPr lang="en-US" altLang="en-US" sz="2800" dirty="0"/>
              <a:t/>
            </a:r>
            <a:br>
              <a:rPr lang="en-US" altLang="en-US" sz="2800" dirty="0"/>
            </a:br>
            <a:r>
              <a:rPr lang="en-US" altLang="en-US" sz="2800" dirty="0"/>
              <a:t>     </a:t>
            </a:r>
            <a:r>
              <a:rPr lang="en-US" altLang="en-US" sz="2800" dirty="0" smtClean="0"/>
              <a:t>	- Challenges</a:t>
            </a:r>
            <a:r>
              <a:rPr lang="en-US" altLang="en-US" sz="2800" dirty="0"/>
              <a:t/>
            </a:r>
            <a:br>
              <a:rPr lang="en-US" altLang="en-US" sz="2800" dirty="0"/>
            </a:br>
            <a:r>
              <a:rPr lang="en-US" altLang="en-US" sz="2800" dirty="0"/>
              <a:t>     </a:t>
            </a:r>
            <a:r>
              <a:rPr lang="en-US" altLang="en-US" sz="2800" dirty="0" smtClean="0"/>
              <a:t>	- Send forth</a:t>
            </a:r>
            <a:r>
              <a:rPr lang="en-US" altLang="en-US" sz="2800" dirty="0"/>
              <a:t/>
            </a:r>
            <a:br>
              <a:rPr lang="en-US" altLang="en-US" sz="2800" dirty="0"/>
            </a:br>
            <a:r>
              <a:rPr lang="en-US" altLang="en-US" sz="2800" dirty="0"/>
              <a:t>     </a:t>
            </a:r>
            <a:r>
              <a:rPr lang="en-US" altLang="en-US" sz="2800" dirty="0" smtClean="0"/>
              <a:t>	- Give God thanks!</a:t>
            </a:r>
            <a:endParaRPr lang="en-US" altLang="en-US" sz="2800" dirty="0"/>
          </a:p>
        </p:txBody>
      </p:sp>
      <p:pic>
        <p:nvPicPr>
          <p:cNvPr id="2" name="Picture 1"/>
          <p:cNvPicPr>
            <a:picLocks noChangeAspect="1"/>
          </p:cNvPicPr>
          <p:nvPr/>
        </p:nvPicPr>
        <p:blipFill>
          <a:blip r:embed="rId2"/>
          <a:stretch>
            <a:fillRect/>
          </a:stretch>
        </p:blipFill>
        <p:spPr>
          <a:xfrm>
            <a:off x="252374" y="1639643"/>
            <a:ext cx="2950821" cy="2513110"/>
          </a:xfrm>
          <a:prstGeom prst="rect">
            <a:avLst/>
          </a:prstGeom>
        </p:spPr>
      </p:pic>
    </p:spTree>
    <p:extLst>
      <p:ext uri="{BB962C8B-B14F-4D97-AF65-F5344CB8AC3E}">
        <p14:creationId xmlns:p14="http://schemas.microsoft.com/office/powerpoint/2010/main" val="38974600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961389" y="2452182"/>
            <a:ext cx="4965224" cy="857250"/>
          </a:xfrm>
        </p:spPr>
        <p:txBody>
          <a:bodyPr/>
          <a:lstStyle/>
          <a:p>
            <a:r>
              <a:rPr lang="en-US" sz="5400" dirty="0" smtClean="0">
                <a:effectLst>
                  <a:outerShdw blurRad="38100" dist="38100" dir="2700000" algn="tl">
                    <a:srgbClr val="000000">
                      <a:alpha val="43137"/>
                    </a:srgbClr>
                  </a:outerShdw>
                </a:effectLst>
                <a:latin typeface="+mn-lt"/>
              </a:rPr>
              <a:t>SMALL GROUPS</a:t>
            </a:r>
            <a:endParaRPr lang="en-US" sz="5400" dirty="0">
              <a:effectLst>
                <a:outerShdw blurRad="38100" dist="38100" dir="2700000" algn="tl">
                  <a:srgbClr val="000000">
                    <a:alpha val="43137"/>
                  </a:srgbClr>
                </a:outerShdw>
              </a:effectLst>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9850" y="583163"/>
            <a:ext cx="3543996" cy="3935274"/>
          </a:xfrm>
        </p:spPr>
      </p:pic>
      <p:sp>
        <p:nvSpPr>
          <p:cNvPr id="3" name="Rectangle 2"/>
          <p:cNvSpPr/>
          <p:nvPr/>
        </p:nvSpPr>
        <p:spPr>
          <a:xfrm>
            <a:off x="4697506" y="350197"/>
            <a:ext cx="3960358" cy="4401205"/>
          </a:xfrm>
          <a:prstGeom prst="rect">
            <a:avLst/>
          </a:prstGeom>
        </p:spPr>
        <p:txBody>
          <a:bodyPr wrap="square">
            <a:spAutoFit/>
          </a:bodyPr>
          <a:lstStyle/>
          <a:p>
            <a:r>
              <a:rPr lang="en-US" sz="2800" dirty="0" smtClean="0">
                <a:solidFill>
                  <a:srgbClr val="2F2B20"/>
                </a:solidFill>
              </a:rPr>
              <a:t>Who has served as an example of a servant leader for you?</a:t>
            </a:r>
          </a:p>
          <a:p>
            <a:r>
              <a:rPr lang="en-US" sz="2800" i="1" dirty="0" smtClean="0">
                <a:solidFill>
                  <a:srgbClr val="2F2B20"/>
                </a:solidFill>
              </a:rPr>
              <a:t>How did this person exhibit servant leadership? </a:t>
            </a:r>
          </a:p>
          <a:p>
            <a:r>
              <a:rPr lang="en-US" sz="2800" dirty="0" smtClean="0">
                <a:solidFill>
                  <a:srgbClr val="2F2B20"/>
                </a:solidFill>
              </a:rPr>
              <a:t>How can you serve and lead at the same time?</a:t>
            </a:r>
          </a:p>
          <a:p>
            <a:r>
              <a:rPr lang="en-US" sz="2800" dirty="0" smtClean="0">
                <a:solidFill>
                  <a:srgbClr val="2F2B20"/>
                </a:solidFill>
              </a:rPr>
              <a:t>Why is servant leadership important?</a:t>
            </a:r>
            <a:endParaRPr lang="en-US" sz="2800" dirty="0">
              <a:solidFill>
                <a:srgbClr val="2F2B20"/>
              </a:solidFill>
            </a:endParaRPr>
          </a:p>
        </p:txBody>
      </p:sp>
    </p:spTree>
    <p:extLst>
      <p:ext uri="{BB962C8B-B14F-4D97-AF65-F5344CB8AC3E}">
        <p14:creationId xmlns:p14="http://schemas.microsoft.com/office/powerpoint/2010/main" val="11139060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223" y="205979"/>
            <a:ext cx="7620000" cy="857250"/>
          </a:xfrm>
        </p:spPr>
        <p:txBody>
          <a:bodyPr/>
          <a:lstStyle/>
          <a:p>
            <a:r>
              <a:rPr lang="en-US" dirty="0" smtClean="0">
                <a:effectLst>
                  <a:outerShdw blurRad="38100" dist="38100" dir="2700000" algn="tl">
                    <a:srgbClr val="000000">
                      <a:alpha val="43137"/>
                    </a:srgbClr>
                  </a:outerShdw>
                </a:effectLst>
                <a:latin typeface="+mn-lt"/>
              </a:rPr>
              <a:t>Prayer</a:t>
            </a:r>
            <a:endParaRPr lang="en-US"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457200" y="1200150"/>
            <a:ext cx="6929718" cy="3600450"/>
          </a:xfrm>
        </p:spPr>
        <p:txBody>
          <a:bodyPr>
            <a:noAutofit/>
          </a:bodyPr>
          <a:lstStyle/>
          <a:p>
            <a:pPr marL="114300" indent="0">
              <a:buNone/>
            </a:pPr>
            <a:r>
              <a:rPr lang="en-US" sz="2800" dirty="0" smtClean="0"/>
              <a:t>I have heard your call to priesthood, my Lord.</a:t>
            </a:r>
          </a:p>
          <a:p>
            <a:pPr marL="114300" indent="0">
              <a:buNone/>
            </a:pPr>
            <a:r>
              <a:rPr lang="en-US" sz="2800" dirty="0" smtClean="0"/>
              <a:t>I have heard your call to be in mission and ministry.</a:t>
            </a:r>
          </a:p>
          <a:p>
            <a:pPr marL="114300" indent="0">
              <a:buNone/>
            </a:pPr>
            <a:r>
              <a:rPr lang="en-US" sz="2800" dirty="0" smtClean="0"/>
              <a:t>Thank you for calling me out of darkness into your marvelous light.</a:t>
            </a:r>
          </a:p>
          <a:p>
            <a:pPr marL="114300" indent="0">
              <a:buNone/>
            </a:pPr>
            <a:r>
              <a:rPr lang="en-US" sz="2800" dirty="0" smtClean="0"/>
              <a:t>May I declare your praises in all that I am and in all that I do!  Amen.</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1412" y="205979"/>
            <a:ext cx="1237470" cy="1918079"/>
          </a:xfrm>
          <a:prstGeom prst="rect">
            <a:avLst/>
          </a:prstGeom>
        </p:spPr>
      </p:pic>
    </p:spTree>
    <p:extLst>
      <p:ext uri="{BB962C8B-B14F-4D97-AF65-F5344CB8AC3E}">
        <p14:creationId xmlns:p14="http://schemas.microsoft.com/office/powerpoint/2010/main" val="31849202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altLang="en-US" sz="4000" dirty="0" smtClean="0">
                <a:effectLst>
                  <a:outerShdw blurRad="38100" dist="38100" dir="2700000" algn="tl">
                    <a:srgbClr val="000000">
                      <a:alpha val="43137"/>
                    </a:srgbClr>
                  </a:outerShdw>
                </a:effectLst>
                <a:latin typeface="+mn-lt"/>
                <a:cs typeface="Trebuchet MS" panose="020B0603020202020204" pitchFamily="34" charset="0"/>
              </a:rPr>
              <a:t>Closing Prayer</a:t>
            </a:r>
          </a:p>
        </p:txBody>
      </p:sp>
      <p:sp>
        <p:nvSpPr>
          <p:cNvPr id="83971" name="Rectangle 3"/>
          <p:cNvSpPr>
            <a:spLocks noGrp="1" noChangeArrowheads="1"/>
          </p:cNvSpPr>
          <p:nvPr>
            <p:ph idx="1"/>
          </p:nvPr>
        </p:nvSpPr>
        <p:spPr>
          <a:xfrm>
            <a:off x="364602" y="1399884"/>
            <a:ext cx="6823276" cy="3536066"/>
          </a:xfrm>
        </p:spPr>
        <p:txBody>
          <a:bodyPr>
            <a:normAutofit fontScale="92500" lnSpcReduction="10000"/>
          </a:bodyPr>
          <a:lstStyle/>
          <a:p>
            <a:pPr eaLnBrk="1" hangingPunct="1">
              <a:lnSpc>
                <a:spcPct val="90000"/>
              </a:lnSpc>
              <a:buFontTx/>
              <a:buNone/>
            </a:pPr>
            <a:r>
              <a:rPr lang="en-US" altLang="en-US" sz="3200" dirty="0" smtClean="0"/>
              <a:t>Lord, teach me what your statutes are about, and I will guard every part of them.</a:t>
            </a:r>
          </a:p>
          <a:p>
            <a:pPr eaLnBrk="1" hangingPunct="1">
              <a:lnSpc>
                <a:spcPct val="90000"/>
              </a:lnSpc>
              <a:buFontTx/>
              <a:buNone/>
            </a:pPr>
            <a:r>
              <a:rPr lang="en-US" altLang="en-US" sz="3200" dirty="0" smtClean="0"/>
              <a:t>Help me to understand so I can guard your instruction and keep it with all my heart.</a:t>
            </a:r>
          </a:p>
          <a:p>
            <a:pPr eaLnBrk="1" hangingPunct="1">
              <a:lnSpc>
                <a:spcPct val="90000"/>
              </a:lnSpc>
              <a:buFontTx/>
              <a:buNone/>
            </a:pPr>
            <a:r>
              <a:rPr lang="en-US" altLang="en-US" sz="3200" dirty="0" smtClean="0"/>
              <a:t>Amen.</a:t>
            </a:r>
          </a:p>
          <a:p>
            <a:pPr eaLnBrk="1" hangingPunct="1">
              <a:lnSpc>
                <a:spcPct val="90000"/>
              </a:lnSpc>
              <a:buFontTx/>
              <a:buNone/>
            </a:pPr>
            <a:endParaRPr lang="en-US" altLang="en-US" b="1" dirty="0" smtClean="0"/>
          </a:p>
          <a:p>
            <a:pPr eaLnBrk="1" hangingPunct="1">
              <a:lnSpc>
                <a:spcPct val="90000"/>
              </a:lnSpc>
              <a:buFontTx/>
              <a:buNone/>
            </a:pPr>
            <a:r>
              <a:rPr lang="en-US" altLang="en-US" sz="2100" i="1" dirty="0" smtClean="0"/>
              <a:t>Psalm 119:33-34 </a:t>
            </a:r>
            <a:r>
              <a:rPr lang="en-US" altLang="en-US" sz="2100" dirty="0" smtClean="0"/>
              <a:t>(CEB)</a:t>
            </a:r>
            <a:endParaRPr lang="en-US" altLang="en-US" sz="2100" dirty="0"/>
          </a:p>
        </p:txBody>
      </p:sp>
      <p:pic>
        <p:nvPicPr>
          <p:cNvPr id="2" name="Picture 1"/>
          <p:cNvPicPr>
            <a:picLocks noChangeAspect="1"/>
          </p:cNvPicPr>
          <p:nvPr/>
        </p:nvPicPr>
        <p:blipFill>
          <a:blip r:embed="rId2"/>
          <a:stretch>
            <a:fillRect/>
          </a:stretch>
        </p:blipFill>
        <p:spPr>
          <a:xfrm>
            <a:off x="6773671" y="242876"/>
            <a:ext cx="1499746" cy="2328874"/>
          </a:xfrm>
          <a:prstGeom prst="rect">
            <a:avLst/>
          </a:prstGeom>
        </p:spPr>
      </p:pic>
    </p:spTree>
    <p:extLst>
      <p:ext uri="{BB962C8B-B14F-4D97-AF65-F5344CB8AC3E}">
        <p14:creationId xmlns:p14="http://schemas.microsoft.com/office/powerpoint/2010/main" val="354008173"/>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Placeholder 2"/>
          <p:cNvSpPr>
            <a:spLocks noGrp="1"/>
          </p:cNvSpPr>
          <p:nvPr>
            <p:ph type="body" sz="half" idx="2"/>
          </p:nvPr>
        </p:nvSpPr>
        <p:spPr>
          <a:xfrm>
            <a:off x="4640401" y="3003349"/>
            <a:ext cx="3489861" cy="2154665"/>
          </a:xfrm>
        </p:spPr>
        <p:txBody>
          <a:bodyPr>
            <a:normAutofit/>
          </a:bodyPr>
          <a:lstStyle/>
          <a:p>
            <a:pPr algn="ctr" eaLnBrk="1" hangingPunct="1">
              <a:defRPr/>
            </a:pPr>
            <a:r>
              <a:rPr lang="en-US" sz="3000" dirty="0">
                <a:effectLst>
                  <a:outerShdw blurRad="38100" dist="38100" dir="2700000" algn="tl">
                    <a:srgbClr val="000000">
                      <a:alpha val="43137"/>
                    </a:srgbClr>
                  </a:outerShdw>
                </a:effectLst>
              </a:rPr>
              <a:t>LAY SERVANTS SERVE</a:t>
            </a:r>
          </a:p>
          <a:p>
            <a:pPr algn="ctr" eaLnBrk="1" hangingPunct="1">
              <a:defRPr/>
            </a:pPr>
            <a:r>
              <a:rPr lang="en-US" sz="3000" dirty="0">
                <a:effectLst>
                  <a:outerShdw blurRad="38100" dist="38100" dir="2700000" algn="tl">
                    <a:srgbClr val="000000">
                      <a:alpha val="43137"/>
                    </a:srgbClr>
                  </a:outerShdw>
                </a:effectLst>
              </a:rPr>
              <a:t>BY</a:t>
            </a:r>
          </a:p>
          <a:p>
            <a:pPr algn="ctr" eaLnBrk="1" hangingPunct="1">
              <a:defRPr/>
            </a:pPr>
            <a:r>
              <a:rPr lang="en-US" sz="4500" b="1" dirty="0">
                <a:effectLst>
                  <a:outerShdw blurRad="38100" dist="38100" dir="2700000" algn="tl">
                    <a:srgbClr val="000000">
                      <a:alpha val="43137"/>
                    </a:srgbClr>
                  </a:outerShdw>
                </a:effectLst>
              </a:rPr>
              <a:t>CARING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54483" cy="5143500"/>
          </a:xfrm>
          <a:prstGeom prst="rect">
            <a:avLst/>
          </a:prstGeom>
        </p:spPr>
      </p:pic>
      <p:pic>
        <p:nvPicPr>
          <p:cNvPr id="3" name="Picture 2"/>
          <p:cNvPicPr>
            <a:picLocks noChangeAspect="1"/>
          </p:cNvPicPr>
          <p:nvPr/>
        </p:nvPicPr>
        <p:blipFill>
          <a:blip r:embed="rId3"/>
          <a:stretch>
            <a:fillRect/>
          </a:stretch>
        </p:blipFill>
        <p:spPr>
          <a:xfrm>
            <a:off x="5022758" y="153803"/>
            <a:ext cx="2725148" cy="2651990"/>
          </a:xfrm>
          <a:prstGeom prst="rect">
            <a:avLst/>
          </a:prstGeom>
        </p:spPr>
      </p:pic>
    </p:spTree>
    <p:extLst>
      <p:ext uri="{BB962C8B-B14F-4D97-AF65-F5344CB8AC3E}">
        <p14:creationId xmlns:p14="http://schemas.microsoft.com/office/powerpoint/2010/main" val="6628755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720" y="2129449"/>
            <a:ext cx="3848582" cy="857250"/>
          </a:xfrm>
        </p:spPr>
        <p:txBody>
          <a:bodyPr/>
          <a:lstStyle/>
          <a:p>
            <a:r>
              <a:rPr lang="en-US" sz="7200" b="1" dirty="0" smtClean="0">
                <a:effectLst>
                  <a:outerShdw blurRad="38100" dist="38100" dir="2700000" algn="tl">
                    <a:srgbClr val="000000">
                      <a:alpha val="43137"/>
                    </a:srgbClr>
                  </a:outerShdw>
                </a:effectLst>
                <a:latin typeface="+mn-lt"/>
              </a:rPr>
              <a:t>WORSHIP</a:t>
            </a:r>
            <a:endParaRPr lang="en-US" sz="7200" b="1" dirty="0">
              <a:effectLst>
                <a:outerShdw blurRad="38100" dist="38100" dir="2700000" algn="tl">
                  <a:srgbClr val="000000">
                    <a:alpha val="43137"/>
                  </a:srgbClr>
                </a:outerShdw>
              </a:effectLst>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194" y="0"/>
            <a:ext cx="3842796" cy="5116148"/>
          </a:xfrm>
        </p:spPr>
      </p:pic>
    </p:spTree>
    <p:extLst>
      <p:ext uri="{BB962C8B-B14F-4D97-AF65-F5344CB8AC3E}">
        <p14:creationId xmlns:p14="http://schemas.microsoft.com/office/powerpoint/2010/main" val="41848812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857250"/>
          </a:xfrm>
        </p:spPr>
        <p:txBody>
          <a:bodyPr/>
          <a:lstStyle/>
          <a:p>
            <a:pPr algn="ctr"/>
            <a:r>
              <a:rPr lang="en-US" sz="4000" b="1" dirty="0" smtClean="0">
                <a:effectLst>
                  <a:outerShdw blurRad="38100" dist="38100" dir="2700000" algn="tl">
                    <a:srgbClr val="000000">
                      <a:alpha val="43137"/>
                    </a:srgbClr>
                  </a:outerShdw>
                </a:effectLst>
                <a:latin typeface="+mn-lt"/>
              </a:rPr>
              <a:t>Privileges</a:t>
            </a:r>
            <a:endParaRPr lang="en-US" sz="4000" b="1"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296333" y="910914"/>
            <a:ext cx="7941733" cy="3909732"/>
          </a:xfrm>
        </p:spPr>
        <p:txBody>
          <a:bodyPr>
            <a:normAutofit/>
          </a:bodyPr>
          <a:lstStyle/>
          <a:p>
            <a:pPr marL="114300" indent="0" algn="ctr">
              <a:buNone/>
            </a:pPr>
            <a:r>
              <a:rPr lang="en-US" sz="2800" dirty="0"/>
              <a:t>We </a:t>
            </a:r>
            <a:r>
              <a:rPr lang="en-US" sz="2800" b="1" dirty="0"/>
              <a:t>shower </a:t>
            </a:r>
            <a:r>
              <a:rPr lang="en-US" sz="2800" b="1" dirty="0" smtClean="0"/>
              <a:t>daily,</a:t>
            </a:r>
            <a:r>
              <a:rPr lang="en-US" sz="2800" dirty="0" smtClean="0"/>
              <a:t> </a:t>
            </a:r>
            <a:r>
              <a:rPr lang="en-US" sz="2800" dirty="0"/>
              <a:t>while others bathe </a:t>
            </a:r>
            <a:r>
              <a:rPr lang="en-US" sz="2800" dirty="0" smtClean="0"/>
              <a:t>in </a:t>
            </a:r>
            <a:r>
              <a:rPr lang="en-US" sz="2800" dirty="0"/>
              <a:t>dirty </a:t>
            </a:r>
            <a:r>
              <a:rPr lang="en-US" sz="2800" dirty="0" smtClean="0"/>
              <a:t>rivers occasionally.</a:t>
            </a:r>
            <a:endParaRPr lang="en-US" sz="2800" dirty="0"/>
          </a:p>
          <a:p>
            <a:pPr marL="114300" indent="0" algn="ctr">
              <a:buNone/>
            </a:pPr>
            <a:r>
              <a:rPr lang="en-US" sz="2800" dirty="0"/>
              <a:t>We eat three meals a day, plus unneeded  </a:t>
            </a:r>
            <a:r>
              <a:rPr lang="en-US" sz="2800" dirty="0" smtClean="0"/>
              <a:t>snacks,</a:t>
            </a:r>
          </a:p>
          <a:p>
            <a:pPr marL="114300" indent="0" algn="ctr">
              <a:buNone/>
            </a:pPr>
            <a:r>
              <a:rPr lang="en-US" sz="2800" dirty="0" smtClean="0"/>
              <a:t>while </a:t>
            </a:r>
            <a:r>
              <a:rPr lang="en-US" sz="2800" dirty="0"/>
              <a:t>others starve.</a:t>
            </a:r>
          </a:p>
          <a:p>
            <a:pPr marL="114300" indent="0" algn="ctr">
              <a:buNone/>
            </a:pPr>
            <a:r>
              <a:rPr lang="en-US" sz="2800" dirty="0"/>
              <a:t>We sleep warm and soundly while others </a:t>
            </a:r>
            <a:r>
              <a:rPr lang="en-US" sz="2800" dirty="0" smtClean="0"/>
              <a:t>never </a:t>
            </a:r>
            <a:r>
              <a:rPr lang="en-US" sz="2800" dirty="0"/>
              <a:t>rest.</a:t>
            </a:r>
          </a:p>
          <a:p>
            <a:pPr marL="114300" indent="0" algn="ctr">
              <a:buNone/>
            </a:pPr>
            <a:r>
              <a:rPr lang="en-US" sz="2800" dirty="0"/>
              <a:t>We have closets filled with unworn </a:t>
            </a:r>
            <a:r>
              <a:rPr lang="en-US" sz="2800" dirty="0" smtClean="0"/>
              <a:t>clothing</a:t>
            </a:r>
          </a:p>
          <a:p>
            <a:pPr marL="114300" indent="0" algn="ctr">
              <a:buNone/>
            </a:pPr>
            <a:r>
              <a:rPr lang="en-US" sz="2800" dirty="0" smtClean="0"/>
              <a:t>while </a:t>
            </a:r>
            <a:r>
              <a:rPr lang="en-US" sz="2800" dirty="0"/>
              <a:t>others wear all they have each day.</a:t>
            </a:r>
          </a:p>
          <a:p>
            <a:pPr marL="114300" indent="0">
              <a:buNone/>
            </a:pPr>
            <a:endParaRPr lang="en-US" sz="2400" dirty="0"/>
          </a:p>
        </p:txBody>
      </p:sp>
      <p:sp>
        <p:nvSpPr>
          <p:cNvPr id="58" name="TextBox 57"/>
          <p:cNvSpPr txBox="1"/>
          <p:nvPr/>
        </p:nvSpPr>
        <p:spPr>
          <a:xfrm>
            <a:off x="457200" y="4646711"/>
            <a:ext cx="8182099" cy="307777"/>
          </a:xfrm>
          <a:prstGeom prst="rect">
            <a:avLst/>
          </a:prstGeom>
          <a:noFill/>
        </p:spPr>
        <p:txBody>
          <a:bodyPr wrap="square" rtlCol="0">
            <a:spAutoFit/>
          </a:bodyPr>
          <a:lstStyle/>
          <a:p>
            <a:r>
              <a:rPr lang="en-US" sz="1400" dirty="0"/>
              <a:t>(Pete Hammond, </a:t>
            </a:r>
            <a:r>
              <a:rPr lang="en-US" sz="1400" i="1" dirty="0"/>
              <a:t>Lessons, Prayers &amp; Scriptures on the Faith </a:t>
            </a:r>
            <a:r>
              <a:rPr lang="en-US" sz="1400" i="1" dirty="0" smtClean="0"/>
              <a:t>Journey, </a:t>
            </a:r>
            <a:r>
              <a:rPr lang="en-US" sz="1400" dirty="0" smtClean="0"/>
              <a:t>[Intervarsity/USA </a:t>
            </a:r>
            <a:r>
              <a:rPr lang="en-US" sz="1400" dirty="0"/>
              <a:t>Marketplace],  109.)</a:t>
            </a:r>
          </a:p>
        </p:txBody>
      </p:sp>
    </p:spTree>
    <p:extLst>
      <p:ext uri="{BB962C8B-B14F-4D97-AF65-F5344CB8AC3E}">
        <p14:creationId xmlns:p14="http://schemas.microsoft.com/office/powerpoint/2010/main" val="10566948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591880"/>
          </a:xfrm>
        </p:spPr>
        <p:txBody>
          <a:bodyPr/>
          <a:lstStyle/>
          <a:p>
            <a:pPr algn="ctr"/>
            <a:r>
              <a:rPr lang="en-US" sz="2800" b="1" dirty="0" smtClean="0">
                <a:latin typeface="+mn-lt"/>
              </a:rPr>
              <a:t>(Privileges)</a:t>
            </a:r>
            <a:endParaRPr lang="en-US" sz="2800" b="1" dirty="0">
              <a:latin typeface="+mn-lt"/>
            </a:endParaRPr>
          </a:p>
        </p:txBody>
      </p:sp>
      <p:sp>
        <p:nvSpPr>
          <p:cNvPr id="3" name="Content Placeholder 2"/>
          <p:cNvSpPr>
            <a:spLocks noGrp="1"/>
          </p:cNvSpPr>
          <p:nvPr>
            <p:ph idx="1"/>
          </p:nvPr>
        </p:nvSpPr>
        <p:spPr>
          <a:xfrm>
            <a:off x="76200" y="649716"/>
            <a:ext cx="8382000" cy="4099296"/>
          </a:xfrm>
        </p:spPr>
        <p:txBody>
          <a:bodyPr>
            <a:normAutofit fontScale="92500" lnSpcReduction="10000"/>
          </a:bodyPr>
          <a:lstStyle/>
          <a:p>
            <a:pPr marL="114300" indent="0" algn="ctr">
              <a:buNone/>
            </a:pPr>
            <a:r>
              <a:rPr lang="en-US" sz="3000" dirty="0"/>
              <a:t>We have extended </a:t>
            </a:r>
            <a:r>
              <a:rPr lang="en-US" sz="3000" b="1" dirty="0" smtClean="0"/>
              <a:t>families,</a:t>
            </a:r>
            <a:r>
              <a:rPr lang="en-US" sz="3000" dirty="0" smtClean="0"/>
              <a:t> </a:t>
            </a:r>
            <a:r>
              <a:rPr lang="en-US" sz="3000" dirty="0"/>
              <a:t>while others live alone.</a:t>
            </a:r>
          </a:p>
          <a:p>
            <a:pPr marL="114300" indent="0" algn="ctr">
              <a:buNone/>
            </a:pPr>
            <a:r>
              <a:rPr lang="en-US" sz="3000" dirty="0"/>
              <a:t>We own </a:t>
            </a:r>
            <a:r>
              <a:rPr lang="en-US" sz="3000" b="1" dirty="0"/>
              <a:t>homes</a:t>
            </a:r>
            <a:r>
              <a:rPr lang="en-US" sz="3000" dirty="0"/>
              <a:t>, </a:t>
            </a:r>
            <a:r>
              <a:rPr lang="en-US" sz="3000" dirty="0" smtClean="0"/>
              <a:t>sometimes </a:t>
            </a:r>
            <a:r>
              <a:rPr lang="en-US" sz="3000" dirty="0"/>
              <a:t>more than one, while others are homeless.</a:t>
            </a:r>
          </a:p>
          <a:p>
            <a:pPr marL="114300" indent="0" algn="ctr">
              <a:buNone/>
            </a:pPr>
            <a:r>
              <a:rPr lang="en-US" sz="3000" dirty="0"/>
              <a:t>We enjoy </a:t>
            </a:r>
            <a:r>
              <a:rPr lang="en-US" sz="3000" b="1" dirty="0" smtClean="0"/>
              <a:t>safety,</a:t>
            </a:r>
            <a:r>
              <a:rPr lang="en-US" sz="3000" dirty="0" smtClean="0"/>
              <a:t> </a:t>
            </a:r>
            <a:r>
              <a:rPr lang="en-US" sz="3000" dirty="0"/>
              <a:t>while others live with death, war, and violence daily.</a:t>
            </a:r>
          </a:p>
          <a:p>
            <a:pPr marL="114300" indent="0" algn="ctr">
              <a:buNone/>
            </a:pPr>
            <a:r>
              <a:rPr lang="en-US" sz="3000" dirty="0"/>
              <a:t>We </a:t>
            </a:r>
            <a:r>
              <a:rPr lang="en-US" sz="3000" b="1" dirty="0"/>
              <a:t>work</a:t>
            </a:r>
            <a:r>
              <a:rPr lang="en-US" sz="3000" dirty="0"/>
              <a:t> or change </a:t>
            </a:r>
            <a:r>
              <a:rPr lang="en-US" sz="3000" dirty="0" smtClean="0"/>
              <a:t>jobs, </a:t>
            </a:r>
            <a:r>
              <a:rPr lang="en-US" sz="3000" dirty="0"/>
              <a:t>while others beg for minimal survival.</a:t>
            </a:r>
          </a:p>
          <a:p>
            <a:pPr marL="114300" indent="0" algn="ctr">
              <a:buNone/>
            </a:pPr>
            <a:r>
              <a:rPr lang="en-US" sz="3000" dirty="0"/>
              <a:t> </a:t>
            </a:r>
            <a:r>
              <a:rPr lang="en-US" sz="3000" dirty="0" smtClean="0"/>
              <a:t>We </a:t>
            </a:r>
            <a:r>
              <a:rPr lang="en-US" sz="3000" b="1" dirty="0"/>
              <a:t>travel</a:t>
            </a:r>
            <a:r>
              <a:rPr lang="en-US" sz="3000" dirty="0"/>
              <a:t> extensively and </a:t>
            </a:r>
            <a:r>
              <a:rPr lang="en-US" sz="3000" dirty="0" smtClean="0"/>
              <a:t>freely, </a:t>
            </a:r>
            <a:r>
              <a:rPr lang="en-US" sz="3000" dirty="0"/>
              <a:t>while others live their whole lives where they were born.</a:t>
            </a:r>
          </a:p>
          <a:p>
            <a:pPr marL="114300" indent="0">
              <a:buNone/>
            </a:pPr>
            <a:endParaRPr lang="en-US" sz="2400" dirty="0"/>
          </a:p>
        </p:txBody>
      </p:sp>
      <p:sp>
        <p:nvSpPr>
          <p:cNvPr id="58" name="TextBox 57"/>
          <p:cNvSpPr txBox="1"/>
          <p:nvPr/>
        </p:nvSpPr>
        <p:spPr>
          <a:xfrm>
            <a:off x="457200" y="4646711"/>
            <a:ext cx="8182099" cy="307777"/>
          </a:xfrm>
          <a:prstGeom prst="rect">
            <a:avLst/>
          </a:prstGeom>
          <a:noFill/>
        </p:spPr>
        <p:txBody>
          <a:bodyPr wrap="square" rtlCol="0">
            <a:spAutoFit/>
          </a:bodyPr>
          <a:lstStyle/>
          <a:p>
            <a:r>
              <a:rPr lang="en-US" sz="1400" dirty="0"/>
              <a:t>(Pete Hammond, </a:t>
            </a:r>
            <a:r>
              <a:rPr lang="en-US" sz="1400" i="1" dirty="0"/>
              <a:t>Lessons, Prayers &amp; Scriptures on the Faith </a:t>
            </a:r>
            <a:r>
              <a:rPr lang="en-US" sz="1400" i="1" dirty="0" smtClean="0"/>
              <a:t>Journey, </a:t>
            </a:r>
            <a:r>
              <a:rPr lang="en-US" sz="1400" dirty="0" smtClean="0"/>
              <a:t>[Intervarsity/USA </a:t>
            </a:r>
            <a:r>
              <a:rPr lang="en-US" sz="1400" dirty="0"/>
              <a:t>Marketplace],  109.)</a:t>
            </a:r>
          </a:p>
        </p:txBody>
      </p:sp>
    </p:spTree>
    <p:extLst>
      <p:ext uri="{BB962C8B-B14F-4D97-AF65-F5344CB8AC3E}">
        <p14:creationId xmlns:p14="http://schemas.microsoft.com/office/powerpoint/2010/main" val="26917950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67" y="-92819"/>
            <a:ext cx="7620000" cy="596852"/>
          </a:xfrm>
        </p:spPr>
        <p:txBody>
          <a:bodyPr/>
          <a:lstStyle/>
          <a:p>
            <a:pPr algn="ctr"/>
            <a:r>
              <a:rPr lang="en-US" sz="2800" b="1" dirty="0" smtClean="0">
                <a:latin typeface="+mn-lt"/>
              </a:rPr>
              <a:t>(Privileges)</a:t>
            </a:r>
            <a:endParaRPr lang="en-US" sz="2800" b="1" dirty="0">
              <a:latin typeface="+mn-lt"/>
            </a:endParaRPr>
          </a:p>
        </p:txBody>
      </p:sp>
      <p:sp>
        <p:nvSpPr>
          <p:cNvPr id="3" name="Content Placeholder 2"/>
          <p:cNvSpPr>
            <a:spLocks noGrp="1"/>
          </p:cNvSpPr>
          <p:nvPr>
            <p:ph idx="1"/>
          </p:nvPr>
        </p:nvSpPr>
        <p:spPr>
          <a:xfrm>
            <a:off x="83127" y="368566"/>
            <a:ext cx="8431481" cy="4948500"/>
          </a:xfrm>
        </p:spPr>
        <p:txBody>
          <a:bodyPr>
            <a:normAutofit/>
          </a:bodyPr>
          <a:lstStyle/>
          <a:p>
            <a:pPr marL="114300" indent="0" algn="ctr">
              <a:buNone/>
            </a:pPr>
            <a:r>
              <a:rPr lang="en-US" sz="2600" dirty="0"/>
              <a:t>We attend </a:t>
            </a:r>
            <a:r>
              <a:rPr lang="en-US" sz="2600" b="1" dirty="0" smtClean="0"/>
              <a:t>schools</a:t>
            </a:r>
            <a:r>
              <a:rPr lang="en-US" sz="2600" dirty="0" smtClean="0"/>
              <a:t> </a:t>
            </a:r>
            <a:r>
              <a:rPr lang="en-US" sz="2600" dirty="0"/>
              <a:t>and continuing </a:t>
            </a:r>
            <a:r>
              <a:rPr lang="en-US" sz="2600" dirty="0" smtClean="0"/>
              <a:t>education,</a:t>
            </a:r>
          </a:p>
          <a:p>
            <a:pPr marL="114300" indent="0" algn="ctr">
              <a:buNone/>
            </a:pPr>
            <a:r>
              <a:rPr lang="en-US" sz="2600" dirty="0" smtClean="0"/>
              <a:t>while </a:t>
            </a:r>
            <a:r>
              <a:rPr lang="en-US" sz="2600" dirty="0"/>
              <a:t>others suffer illiteracy.</a:t>
            </a:r>
          </a:p>
          <a:p>
            <a:pPr marL="114300" indent="0" algn="ctr">
              <a:buNone/>
            </a:pPr>
            <a:r>
              <a:rPr lang="en-US" sz="2600" dirty="0"/>
              <a:t>We make and protect </a:t>
            </a:r>
            <a:r>
              <a:rPr lang="en-US" sz="2600" b="1" dirty="0" smtClean="0"/>
              <a:t>retirement </a:t>
            </a:r>
            <a:r>
              <a:rPr lang="en-US" sz="2600" dirty="0" smtClean="0"/>
              <a:t>plans,</a:t>
            </a:r>
          </a:p>
          <a:p>
            <a:pPr marL="114300" indent="0" algn="ctr">
              <a:buNone/>
            </a:pPr>
            <a:r>
              <a:rPr lang="en-US" sz="2600" dirty="0" smtClean="0"/>
              <a:t>while </a:t>
            </a:r>
            <a:r>
              <a:rPr lang="en-US" sz="2600" dirty="0"/>
              <a:t>others die far too early in poverty.</a:t>
            </a:r>
          </a:p>
          <a:p>
            <a:pPr marL="114300" indent="0" algn="ctr">
              <a:buNone/>
            </a:pPr>
            <a:r>
              <a:rPr lang="en-US" sz="2600" dirty="0"/>
              <a:t>We have extensive </a:t>
            </a:r>
            <a:r>
              <a:rPr lang="en-US" sz="2600" b="1" dirty="0" smtClean="0"/>
              <a:t>medical</a:t>
            </a:r>
            <a:r>
              <a:rPr lang="en-US" sz="2600" dirty="0" smtClean="0"/>
              <a:t> </a:t>
            </a:r>
            <a:r>
              <a:rPr lang="en-US" sz="2600" b="1" dirty="0" smtClean="0"/>
              <a:t>systems,</a:t>
            </a:r>
            <a:endParaRPr lang="en-US" sz="2600" dirty="0"/>
          </a:p>
          <a:p>
            <a:pPr marL="114300" indent="0" algn="ctr">
              <a:buNone/>
            </a:pPr>
            <a:r>
              <a:rPr lang="en-US" sz="2600" dirty="0" smtClean="0"/>
              <a:t>while </a:t>
            </a:r>
            <a:r>
              <a:rPr lang="en-US" sz="2600" dirty="0"/>
              <a:t>others have no health </a:t>
            </a:r>
            <a:r>
              <a:rPr lang="en-US" sz="2600" dirty="0" smtClean="0"/>
              <a:t>care </a:t>
            </a:r>
            <a:r>
              <a:rPr lang="en-US" sz="2600" dirty="0"/>
              <a:t>and die early.</a:t>
            </a:r>
          </a:p>
          <a:p>
            <a:pPr marL="114300" indent="0" algn="ctr">
              <a:lnSpc>
                <a:spcPct val="110000"/>
              </a:lnSpc>
              <a:spcBef>
                <a:spcPts val="0"/>
              </a:spcBef>
              <a:buNone/>
            </a:pPr>
            <a:r>
              <a:rPr lang="en-US" sz="2600" dirty="0" smtClean="0"/>
              <a:t>Unlike </a:t>
            </a:r>
            <a:r>
              <a:rPr lang="en-US" sz="2600" dirty="0"/>
              <a:t>millions around  the world, we North Americans are </a:t>
            </a:r>
            <a:r>
              <a:rPr lang="en-US" sz="2600" dirty="0" smtClean="0"/>
              <a:t>inordinately </a:t>
            </a:r>
            <a:r>
              <a:rPr lang="en-US" sz="2600" dirty="0"/>
              <a:t>blessed, tempted </a:t>
            </a:r>
            <a:r>
              <a:rPr lang="en-US" sz="2600" dirty="0" smtClean="0"/>
              <a:t>to </a:t>
            </a:r>
            <a:r>
              <a:rPr lang="en-US" sz="2600" dirty="0"/>
              <a:t>assume our rights to these gifts, even </a:t>
            </a:r>
            <a:r>
              <a:rPr lang="en-US" sz="2600" dirty="0" smtClean="0"/>
              <a:t>to fighting </a:t>
            </a:r>
            <a:r>
              <a:rPr lang="en-US" sz="2600" dirty="0"/>
              <a:t>for them, and frequently misusing these </a:t>
            </a:r>
            <a:r>
              <a:rPr lang="en-US" sz="2600" b="1" dirty="0"/>
              <a:t>privileges</a:t>
            </a:r>
            <a:r>
              <a:rPr lang="en-US" sz="2600" dirty="0"/>
              <a:t> </a:t>
            </a:r>
            <a:r>
              <a:rPr lang="en-US" sz="2600" dirty="0" smtClean="0"/>
              <a:t>which </a:t>
            </a:r>
            <a:r>
              <a:rPr lang="en-US" sz="2600" dirty="0"/>
              <a:t>are on loan from God.</a:t>
            </a:r>
          </a:p>
          <a:p>
            <a:pPr marL="114300" indent="0">
              <a:buNone/>
            </a:pPr>
            <a:endParaRPr lang="en-US" sz="2600" dirty="0"/>
          </a:p>
        </p:txBody>
      </p:sp>
      <p:sp>
        <p:nvSpPr>
          <p:cNvPr id="58" name="TextBox 57"/>
          <p:cNvSpPr txBox="1"/>
          <p:nvPr/>
        </p:nvSpPr>
        <p:spPr>
          <a:xfrm>
            <a:off x="457200" y="4848423"/>
            <a:ext cx="8182099" cy="307777"/>
          </a:xfrm>
          <a:prstGeom prst="rect">
            <a:avLst/>
          </a:prstGeom>
          <a:noFill/>
        </p:spPr>
        <p:txBody>
          <a:bodyPr wrap="square" rtlCol="0">
            <a:spAutoFit/>
          </a:bodyPr>
          <a:lstStyle/>
          <a:p>
            <a:r>
              <a:rPr lang="en-US" sz="1400" dirty="0"/>
              <a:t>(Pete Hammond, </a:t>
            </a:r>
            <a:r>
              <a:rPr lang="en-US" sz="1400" i="1" dirty="0"/>
              <a:t>Lessons, Prayers &amp; Scriptures on the Faith </a:t>
            </a:r>
            <a:r>
              <a:rPr lang="en-US" sz="1400" i="1" dirty="0" smtClean="0"/>
              <a:t>Journey, </a:t>
            </a:r>
            <a:r>
              <a:rPr lang="en-US" sz="1400" dirty="0" smtClean="0"/>
              <a:t>[Intervarsity/USA </a:t>
            </a:r>
            <a:r>
              <a:rPr lang="en-US" sz="1400" dirty="0"/>
              <a:t>Marketplace],  109.)</a:t>
            </a:r>
          </a:p>
        </p:txBody>
      </p:sp>
    </p:spTree>
    <p:extLst>
      <p:ext uri="{BB962C8B-B14F-4D97-AF65-F5344CB8AC3E}">
        <p14:creationId xmlns:p14="http://schemas.microsoft.com/office/powerpoint/2010/main" val="40315550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223" y="205979"/>
            <a:ext cx="7620000" cy="493268"/>
          </a:xfrm>
        </p:spPr>
        <p:txBody>
          <a:bodyPr/>
          <a:lstStyle/>
          <a:p>
            <a:r>
              <a:rPr lang="en-US" sz="4000" dirty="0" smtClean="0">
                <a:effectLst>
                  <a:outerShdw blurRad="38100" dist="38100" dir="2700000" algn="tl">
                    <a:srgbClr val="000000">
                      <a:alpha val="43137"/>
                    </a:srgbClr>
                  </a:outerShdw>
                </a:effectLst>
                <a:latin typeface="+mn-lt"/>
              </a:rPr>
              <a:t>Prayer</a:t>
            </a:r>
            <a:endParaRPr lang="en-US" sz="4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413829" y="699247"/>
            <a:ext cx="6911787" cy="3288852"/>
          </a:xfrm>
        </p:spPr>
        <p:txBody>
          <a:bodyPr>
            <a:noAutofit/>
          </a:bodyPr>
          <a:lstStyle/>
          <a:p>
            <a:pPr marL="114300" indent="0">
              <a:buNone/>
            </a:pPr>
            <a:r>
              <a:rPr lang="en-US" sz="2800" b="1" dirty="0"/>
              <a:t>Lord</a:t>
            </a:r>
            <a:r>
              <a:rPr lang="en-US" sz="2800" dirty="0"/>
              <a:t>, </a:t>
            </a:r>
            <a:r>
              <a:rPr lang="en-US" sz="2800" dirty="0" smtClean="0"/>
              <a:t>forgive my possessive and selfish nature</a:t>
            </a:r>
            <a:r>
              <a:rPr lang="en-US" sz="2800" dirty="0"/>
              <a:t>. </a:t>
            </a:r>
            <a:r>
              <a:rPr lang="en-US" sz="2800" dirty="0" smtClean="0"/>
              <a:t>Help my attempts </a:t>
            </a:r>
            <a:r>
              <a:rPr lang="en-US" sz="2800" dirty="0"/>
              <a:t>at becoming a good  steward of all the </a:t>
            </a:r>
            <a:r>
              <a:rPr lang="en-US" sz="2800" dirty="0" smtClean="0"/>
              <a:t>opportunities </a:t>
            </a:r>
            <a:r>
              <a:rPr lang="en-US" sz="2800" dirty="0"/>
              <a:t>and gifts that you </a:t>
            </a:r>
            <a:r>
              <a:rPr lang="en-US" sz="2800" dirty="0" smtClean="0"/>
              <a:t>provide</a:t>
            </a:r>
            <a:r>
              <a:rPr lang="en-US" sz="2800" dirty="0"/>
              <a:t>.</a:t>
            </a:r>
          </a:p>
          <a:p>
            <a:pPr marL="114300" indent="0">
              <a:buNone/>
            </a:pPr>
            <a:r>
              <a:rPr lang="en-US" sz="2800" dirty="0" smtClean="0"/>
              <a:t>Help me </a:t>
            </a:r>
            <a:r>
              <a:rPr lang="en-US" sz="2800" dirty="0"/>
              <a:t>to </a:t>
            </a:r>
            <a:r>
              <a:rPr lang="en-US" sz="2800" dirty="0" smtClean="0"/>
              <a:t>remember </a:t>
            </a:r>
            <a:r>
              <a:rPr lang="en-US" sz="2800" dirty="0"/>
              <a:t>and reach </a:t>
            </a:r>
            <a:r>
              <a:rPr lang="en-US" sz="2800" dirty="0" smtClean="0"/>
              <a:t>out to </a:t>
            </a:r>
            <a:r>
              <a:rPr lang="en-US" sz="2800" dirty="0"/>
              <a:t>those  </a:t>
            </a:r>
            <a:r>
              <a:rPr lang="en-US" sz="2800" dirty="0" smtClean="0"/>
              <a:t>without </a:t>
            </a:r>
            <a:r>
              <a:rPr lang="en-US" sz="2800" dirty="0"/>
              <a:t>daily bread or the Good </a:t>
            </a:r>
            <a:r>
              <a:rPr lang="en-US" sz="2800" dirty="0" smtClean="0"/>
              <a:t>News </a:t>
            </a:r>
            <a:r>
              <a:rPr lang="en-US" sz="2800" dirty="0"/>
              <a:t>of </a:t>
            </a:r>
            <a:r>
              <a:rPr lang="en-US" sz="2800" dirty="0" smtClean="0"/>
              <a:t>salvation</a:t>
            </a:r>
            <a:r>
              <a:rPr lang="en-US" sz="2800" dirty="0"/>
              <a:t>! Please make me </a:t>
            </a:r>
            <a:r>
              <a:rPr lang="en-US" sz="2800" dirty="0" smtClean="0"/>
              <a:t>generous </a:t>
            </a:r>
            <a:r>
              <a:rPr lang="en-US" sz="2800" dirty="0"/>
              <a:t>like you. Amen.</a:t>
            </a:r>
          </a:p>
          <a:p>
            <a:pPr marL="114300" indent="0">
              <a:buNone/>
            </a:pP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8421" y="287838"/>
            <a:ext cx="1343760" cy="2082829"/>
          </a:xfrm>
          <a:prstGeom prst="rect">
            <a:avLst/>
          </a:prstGeom>
        </p:spPr>
      </p:pic>
      <p:sp>
        <p:nvSpPr>
          <p:cNvPr id="5" name="TextBox 4"/>
          <p:cNvSpPr txBox="1"/>
          <p:nvPr/>
        </p:nvSpPr>
        <p:spPr>
          <a:xfrm>
            <a:off x="120607" y="4528052"/>
            <a:ext cx="8455231" cy="523220"/>
          </a:xfrm>
          <a:prstGeom prst="rect">
            <a:avLst/>
          </a:prstGeom>
          <a:noFill/>
        </p:spPr>
        <p:txBody>
          <a:bodyPr wrap="square" rtlCol="0">
            <a:spAutoFit/>
          </a:bodyPr>
          <a:lstStyle/>
          <a:p>
            <a:r>
              <a:rPr lang="en-US" sz="1400" dirty="0"/>
              <a:t>(Adapted from Pete  Hammond</a:t>
            </a:r>
            <a:r>
              <a:rPr lang="en-US" sz="1400" i="1" dirty="0"/>
              <a:t>, Lessons, Prayers &amp; Scriptures on </a:t>
            </a:r>
            <a:r>
              <a:rPr lang="en-US" sz="1400" i="1" dirty="0" smtClean="0"/>
              <a:t>the Faith </a:t>
            </a:r>
            <a:r>
              <a:rPr lang="en-US" sz="1400" i="1" dirty="0"/>
              <a:t>Journey</a:t>
            </a:r>
            <a:r>
              <a:rPr lang="en-US" sz="1400" dirty="0"/>
              <a:t> [Intervarsity/USA Marketplace],  109.)</a:t>
            </a:r>
          </a:p>
        </p:txBody>
      </p:sp>
    </p:spTree>
    <p:extLst>
      <p:ext uri="{BB962C8B-B14F-4D97-AF65-F5344CB8AC3E}">
        <p14:creationId xmlns:p14="http://schemas.microsoft.com/office/powerpoint/2010/main" val="10729862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89366"/>
            <a:ext cx="7620000" cy="857250"/>
          </a:xfrm>
        </p:spPr>
        <p:txBody>
          <a:bodyPr/>
          <a:lstStyle/>
          <a:p>
            <a:r>
              <a:rPr lang="en-US" b="1" dirty="0" smtClean="0">
                <a:effectLst>
                  <a:outerShdw blurRad="38100" dist="38100" dir="2700000" algn="tl">
                    <a:srgbClr val="000000">
                      <a:alpha val="43137"/>
                    </a:srgbClr>
                  </a:outerShdw>
                </a:effectLst>
                <a:latin typeface="+mn-lt"/>
              </a:rPr>
              <a:t>SESSION 3:</a:t>
            </a:r>
            <a:br>
              <a:rPr lang="en-US" b="1" dirty="0" smtClean="0">
                <a:effectLst>
                  <a:outerShdw blurRad="38100" dist="38100" dir="2700000" algn="tl">
                    <a:srgbClr val="000000">
                      <a:alpha val="43137"/>
                    </a:srgbClr>
                  </a:outerShdw>
                </a:effectLst>
                <a:latin typeface="+mn-lt"/>
              </a:rPr>
            </a:br>
            <a:r>
              <a:rPr lang="en-US" b="1" dirty="0" smtClean="0">
                <a:effectLst>
                  <a:outerShdw blurRad="38100" dist="38100" dir="2700000" algn="tl">
                    <a:srgbClr val="000000">
                      <a:alpha val="43137"/>
                    </a:srgbClr>
                  </a:outerShdw>
                </a:effectLst>
                <a:latin typeface="+mn-lt"/>
              </a:rPr>
              <a:t>Learning Outcome Goals</a:t>
            </a:r>
            <a:endParaRPr lang="en-US" b="1"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457199" y="1631137"/>
            <a:ext cx="7961601" cy="3173945"/>
          </a:xfrm>
        </p:spPr>
        <p:txBody>
          <a:bodyPr>
            <a:normAutofit/>
          </a:bodyPr>
          <a:lstStyle/>
          <a:p>
            <a:pPr marL="114300" indent="0">
              <a:buNone/>
            </a:pPr>
            <a:r>
              <a:rPr lang="en-US" sz="2800" dirty="0" smtClean="0"/>
              <a:t>Be able to </a:t>
            </a:r>
          </a:p>
          <a:p>
            <a:pPr marL="114300" indent="0">
              <a:buNone/>
            </a:pPr>
            <a:r>
              <a:rPr lang="en-US" sz="2800" dirty="0" smtClean="0"/>
              <a:t>1. discuss the biblical basis for caring ministry</a:t>
            </a:r>
          </a:p>
          <a:p>
            <a:pPr marL="114300" indent="0">
              <a:buNone/>
            </a:pPr>
            <a:r>
              <a:rPr lang="en-US" sz="2800" dirty="0" smtClean="0"/>
              <a:t>2. compare and contrast acts of compassion and acts of justice</a:t>
            </a:r>
          </a:p>
          <a:p>
            <a:pPr marL="114300" indent="0">
              <a:buNone/>
            </a:pPr>
            <a:r>
              <a:rPr lang="en-US" sz="2800" dirty="0" smtClean="0"/>
              <a:t>3. discuss several types of caring ministries</a:t>
            </a:r>
          </a:p>
          <a:p>
            <a:pPr marL="114300" indent="0">
              <a:buNone/>
            </a:pPr>
            <a:r>
              <a:rPr lang="en-US" sz="2800" dirty="0" smtClean="0"/>
              <a:t>4. discuss ways to show care for creation</a:t>
            </a:r>
            <a:endParaRPr lang="en-US" sz="2800" dirty="0"/>
          </a:p>
        </p:txBody>
      </p:sp>
      <p:pic>
        <p:nvPicPr>
          <p:cNvPr id="4" name="Picture 3"/>
          <p:cNvPicPr>
            <a:picLocks noChangeAspect="1"/>
          </p:cNvPicPr>
          <p:nvPr/>
        </p:nvPicPr>
        <p:blipFill>
          <a:blip r:embed="rId2"/>
          <a:stretch>
            <a:fillRect/>
          </a:stretch>
        </p:blipFill>
        <p:spPr>
          <a:xfrm>
            <a:off x="6956384" y="205979"/>
            <a:ext cx="1462417" cy="1424025"/>
          </a:xfrm>
          <a:prstGeom prst="rect">
            <a:avLst/>
          </a:prstGeom>
        </p:spPr>
      </p:pic>
    </p:spTree>
    <p:extLst>
      <p:ext uri="{BB962C8B-B14F-4D97-AF65-F5344CB8AC3E}">
        <p14:creationId xmlns:p14="http://schemas.microsoft.com/office/powerpoint/2010/main" val="42939468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715" y="287396"/>
            <a:ext cx="3623953" cy="857250"/>
          </a:xfrm>
        </p:spPr>
        <p:txBody>
          <a:bodyPr/>
          <a:lstStyle/>
          <a:p>
            <a:pPr algn="ctr"/>
            <a:r>
              <a:rPr lang="en-US" sz="7200" b="1" dirty="0" smtClean="0">
                <a:solidFill>
                  <a:schemeClr val="tx1">
                    <a:lumMod val="90000"/>
                    <a:lumOff val="10000"/>
                  </a:schemeClr>
                </a:solidFill>
                <a:effectLst>
                  <a:outerShdw blurRad="38100" dist="38100" dir="2700000" algn="tl">
                    <a:srgbClr val="000000">
                      <a:alpha val="43137"/>
                    </a:srgbClr>
                  </a:outerShdw>
                </a:effectLst>
                <a:latin typeface="+mn-lt"/>
              </a:rPr>
              <a:t>CARING</a:t>
            </a:r>
            <a:endParaRPr lang="en-US" sz="7200" b="1" dirty="0">
              <a:solidFill>
                <a:schemeClr val="tx1">
                  <a:lumMod val="90000"/>
                  <a:lumOff val="10000"/>
                </a:schemeClr>
              </a:solidFill>
              <a:effectLst>
                <a:outerShdw blurRad="38100" dist="38100" dir="2700000" algn="tl">
                  <a:srgbClr val="000000">
                    <a:alpha val="43137"/>
                  </a:srgbClr>
                </a:outerShdw>
              </a:effectLst>
              <a:latin typeface="+mn-lt"/>
            </a:endParaRPr>
          </a:p>
        </p:txBody>
      </p:sp>
      <p:pic>
        <p:nvPicPr>
          <p:cNvPr id="3" name="Picture 2"/>
          <p:cNvPicPr>
            <a:picLocks noChangeAspect="1"/>
          </p:cNvPicPr>
          <p:nvPr/>
        </p:nvPicPr>
        <p:blipFill>
          <a:blip r:embed="rId2"/>
          <a:stretch>
            <a:fillRect/>
          </a:stretch>
        </p:blipFill>
        <p:spPr>
          <a:xfrm>
            <a:off x="0" y="0"/>
            <a:ext cx="3956647" cy="5145470"/>
          </a:xfrm>
          <a:prstGeom prst="rect">
            <a:avLst/>
          </a:prstGeom>
        </p:spPr>
      </p:pic>
      <p:sp>
        <p:nvSpPr>
          <p:cNvPr id="4" name="TextBox 3"/>
          <p:cNvSpPr txBox="1"/>
          <p:nvPr/>
        </p:nvSpPr>
        <p:spPr>
          <a:xfrm>
            <a:off x="4092160" y="1418434"/>
            <a:ext cx="4381995" cy="3416320"/>
          </a:xfrm>
          <a:prstGeom prst="rect">
            <a:avLst/>
          </a:prstGeom>
          <a:noFill/>
        </p:spPr>
        <p:txBody>
          <a:bodyPr wrap="square" rtlCol="0">
            <a:spAutoFit/>
          </a:bodyPr>
          <a:lstStyle/>
          <a:p>
            <a:pPr algn="ctr"/>
            <a:r>
              <a:rPr lang="en-US" sz="2400" dirty="0" smtClean="0">
                <a:solidFill>
                  <a:srgbClr val="C00000"/>
                </a:solidFill>
              </a:rPr>
              <a:t>“For I was hungry and you gave me food to eat. I was thirsty and you gave me a drink. I was a stranger and you welcomed me. I was naked and you gave me clothes to wear. I was sick and you took care of me. I was in prison and you visited me.”—</a:t>
            </a:r>
            <a:r>
              <a:rPr lang="en-US" sz="2400" i="1" dirty="0" smtClean="0">
                <a:solidFill>
                  <a:srgbClr val="C00000"/>
                </a:solidFill>
              </a:rPr>
              <a:t>Matthew 25:35-36 </a:t>
            </a:r>
            <a:r>
              <a:rPr lang="en-US" sz="2400" dirty="0" smtClean="0">
                <a:solidFill>
                  <a:srgbClr val="C00000"/>
                </a:solidFill>
              </a:rPr>
              <a:t>(CEB)</a:t>
            </a:r>
            <a:endParaRPr lang="en-US" sz="2400" dirty="0">
              <a:solidFill>
                <a:srgbClr val="C00000"/>
              </a:solidFill>
            </a:endParaRPr>
          </a:p>
        </p:txBody>
      </p:sp>
    </p:spTree>
    <p:extLst>
      <p:ext uri="{BB962C8B-B14F-4D97-AF65-F5344CB8AC3E}">
        <p14:creationId xmlns:p14="http://schemas.microsoft.com/office/powerpoint/2010/main" val="19343309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a:xfrm>
            <a:off x="1600200" y="1371600"/>
            <a:ext cx="6015038" cy="3143250"/>
          </a:xfrm>
        </p:spPr>
        <p:txBody>
          <a:bodyPr/>
          <a:lstStyle/>
          <a:p>
            <a:pPr eaLnBrk="1" hangingPunct="1">
              <a:buFontTx/>
              <a:buNone/>
            </a:pPr>
            <a:r>
              <a:rPr lang="en-US" altLang="en-US" sz="2100"/>
              <a:t>    </a:t>
            </a:r>
          </a:p>
          <a:p>
            <a:pPr eaLnBrk="1" hangingPunct="1">
              <a:buFontTx/>
              <a:buNone/>
            </a:pPr>
            <a:r>
              <a:rPr lang="en-US" altLang="en-US" sz="2100"/>
              <a:t> </a:t>
            </a:r>
            <a:endParaRPr lang="en-US" altLang="en-US" b="1" smtClean="0"/>
          </a:p>
        </p:txBody>
      </p:sp>
      <p:sp>
        <p:nvSpPr>
          <p:cNvPr id="3" name="Title 2"/>
          <p:cNvSpPr>
            <a:spLocks noGrp="1"/>
          </p:cNvSpPr>
          <p:nvPr>
            <p:ph type="title"/>
          </p:nvPr>
        </p:nvSpPr>
        <p:spPr>
          <a:xfrm>
            <a:off x="344384" y="402749"/>
            <a:ext cx="7958447" cy="857250"/>
          </a:xfrm>
        </p:spPr>
        <p:txBody>
          <a:bodyPr/>
          <a:lstStyle/>
          <a:p>
            <a:pPr algn="ctr"/>
            <a:r>
              <a:rPr lang="en-US" sz="4000" b="1" dirty="0" smtClean="0">
                <a:solidFill>
                  <a:schemeClr val="accent6">
                    <a:lumMod val="50000"/>
                  </a:schemeClr>
                </a:solidFill>
                <a:effectLst>
                  <a:outerShdw blurRad="38100" dist="38100" dir="2700000" algn="tl">
                    <a:srgbClr val="000000">
                      <a:alpha val="43137"/>
                    </a:srgbClr>
                  </a:outerShdw>
                </a:effectLst>
                <a:latin typeface="+mn-lt"/>
              </a:rPr>
              <a:t>WORKS OF MERCY</a:t>
            </a:r>
            <a:r>
              <a:rPr lang="en-US" sz="4000" b="1" dirty="0" smtClean="0">
                <a:effectLst>
                  <a:outerShdw blurRad="38100" dist="38100" dir="2700000" algn="tl">
                    <a:srgbClr val="000000">
                      <a:alpha val="43137"/>
                    </a:srgbClr>
                  </a:outerShdw>
                </a:effectLst>
                <a:latin typeface="+mn-lt"/>
              </a:rPr>
              <a:t/>
            </a:r>
            <a:br>
              <a:rPr lang="en-US" sz="4000" b="1" dirty="0" smtClean="0">
                <a:effectLst>
                  <a:outerShdw blurRad="38100" dist="38100" dir="2700000" algn="tl">
                    <a:srgbClr val="000000">
                      <a:alpha val="43137"/>
                    </a:srgbClr>
                  </a:outerShdw>
                </a:effectLst>
                <a:latin typeface="+mn-lt"/>
              </a:rPr>
            </a:br>
            <a:r>
              <a:rPr lang="en-US" sz="4000" b="1" dirty="0" smtClean="0">
                <a:effectLst>
                  <a:outerShdw blurRad="38100" dist="38100" dir="2700000" algn="tl">
                    <a:srgbClr val="000000">
                      <a:alpha val="43137"/>
                    </a:srgbClr>
                  </a:outerShdw>
                </a:effectLst>
                <a:latin typeface="+mn-lt"/>
              </a:rPr>
              <a:t>Acts of Compassion…Acts of Justice</a:t>
            </a:r>
            <a:endParaRPr lang="en-US" sz="4000" b="1" dirty="0">
              <a:effectLst>
                <a:outerShdw blurRad="38100" dist="38100" dir="2700000" algn="tl">
                  <a:srgbClr val="000000">
                    <a:alpha val="43137"/>
                  </a:srgbClr>
                </a:outerShdw>
              </a:effectLst>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7305"/>
            <a:ext cx="3847605" cy="35562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7605" y="1597305"/>
            <a:ext cx="4833258" cy="3546195"/>
          </a:xfrm>
          <a:prstGeom prst="rect">
            <a:avLst/>
          </a:prstGeom>
        </p:spPr>
      </p:pic>
    </p:spTree>
    <p:extLst>
      <p:ext uri="{BB962C8B-B14F-4D97-AF65-F5344CB8AC3E}">
        <p14:creationId xmlns:p14="http://schemas.microsoft.com/office/powerpoint/2010/main" val="1323585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953" y="292142"/>
            <a:ext cx="7620000" cy="857250"/>
          </a:xfrm>
        </p:spPr>
        <p:txBody>
          <a:bodyPr/>
          <a:lstStyle/>
          <a:p>
            <a:r>
              <a:rPr lang="en-US" b="1" dirty="0" smtClean="0">
                <a:effectLst>
                  <a:outerShdw blurRad="38100" dist="38100" dir="2700000" algn="tl">
                    <a:srgbClr val="000000">
                      <a:alpha val="43137"/>
                    </a:srgbClr>
                  </a:outerShdw>
                </a:effectLst>
                <a:latin typeface="+mn-lt"/>
              </a:rPr>
              <a:t>SESSION 1:</a:t>
            </a:r>
            <a:br>
              <a:rPr lang="en-US" b="1" dirty="0" smtClean="0">
                <a:effectLst>
                  <a:outerShdw blurRad="38100" dist="38100" dir="2700000" algn="tl">
                    <a:srgbClr val="000000">
                      <a:alpha val="43137"/>
                    </a:srgbClr>
                  </a:outerShdw>
                </a:effectLst>
                <a:latin typeface="+mn-lt"/>
              </a:rPr>
            </a:br>
            <a:r>
              <a:rPr lang="en-US" b="1" dirty="0" smtClean="0">
                <a:effectLst>
                  <a:outerShdw blurRad="38100" dist="38100" dir="2700000" algn="tl">
                    <a:srgbClr val="000000">
                      <a:alpha val="43137"/>
                    </a:srgbClr>
                  </a:outerShdw>
                </a:effectLst>
                <a:latin typeface="+mn-lt"/>
              </a:rPr>
              <a:t>Learning Outcome Goals</a:t>
            </a:r>
            <a:endParaRPr lang="en-US" b="1"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519953" y="1495976"/>
            <a:ext cx="7898848" cy="2821201"/>
          </a:xfrm>
        </p:spPr>
        <p:txBody>
          <a:bodyPr>
            <a:noAutofit/>
          </a:bodyPr>
          <a:lstStyle/>
          <a:p>
            <a:pPr marL="114300" indent="0">
              <a:buNone/>
            </a:pPr>
            <a:r>
              <a:rPr lang="en-US" sz="2800" dirty="0" smtClean="0"/>
              <a:t>Be able to</a:t>
            </a:r>
          </a:p>
          <a:p>
            <a:pPr marL="114300" indent="0">
              <a:buNone/>
            </a:pPr>
            <a:r>
              <a:rPr lang="en-US" sz="2800" dirty="0" smtClean="0"/>
              <a:t>1. describe the reality of the priesthood of all </a:t>
            </a:r>
            <a:r>
              <a:rPr lang="en-US" sz="2800" dirty="0"/>
              <a:t> </a:t>
            </a:r>
            <a:r>
              <a:rPr lang="en-US" sz="2800" dirty="0" smtClean="0"/>
              <a:t>   believers and God’s call on our lives</a:t>
            </a:r>
          </a:p>
          <a:p>
            <a:pPr marL="114300" indent="0">
              <a:buNone/>
            </a:pPr>
            <a:r>
              <a:rPr lang="en-US" sz="2800" dirty="0" smtClean="0"/>
              <a:t>2. discuss spiritual gifts, their meaning and purpose</a:t>
            </a:r>
          </a:p>
          <a:p>
            <a:pPr marL="114300" indent="0">
              <a:buNone/>
            </a:pPr>
            <a:r>
              <a:rPr lang="en-US" sz="2800" dirty="0" smtClean="0"/>
              <a:t>3. describe the need for a response to God’s call</a:t>
            </a:r>
          </a:p>
          <a:p>
            <a:pPr marL="114300" indent="0">
              <a:buNone/>
            </a:pPr>
            <a:r>
              <a:rPr lang="en-US" sz="2800" dirty="0" smtClean="0"/>
              <a:t>4. discuss the early Methodist movement and the role of laity</a:t>
            </a:r>
            <a:endParaRPr lang="en-US" sz="2800" dirty="0"/>
          </a:p>
        </p:txBody>
      </p:sp>
      <p:pic>
        <p:nvPicPr>
          <p:cNvPr id="4" name="Picture 3"/>
          <p:cNvPicPr>
            <a:picLocks noChangeAspect="1"/>
          </p:cNvPicPr>
          <p:nvPr/>
        </p:nvPicPr>
        <p:blipFill>
          <a:blip r:embed="rId2"/>
          <a:stretch>
            <a:fillRect/>
          </a:stretch>
        </p:blipFill>
        <p:spPr>
          <a:xfrm>
            <a:off x="6956384" y="205979"/>
            <a:ext cx="1462417" cy="1424025"/>
          </a:xfrm>
          <a:prstGeom prst="rect">
            <a:avLst/>
          </a:prstGeom>
        </p:spPr>
      </p:pic>
    </p:spTree>
    <p:extLst>
      <p:ext uri="{BB962C8B-B14F-4D97-AF65-F5344CB8AC3E}">
        <p14:creationId xmlns:p14="http://schemas.microsoft.com/office/powerpoint/2010/main" val="42743995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idx="1"/>
          </p:nvPr>
        </p:nvSpPr>
        <p:spPr>
          <a:xfrm>
            <a:off x="890649" y="606383"/>
            <a:ext cx="6828312" cy="3543300"/>
          </a:xfrm>
        </p:spPr>
        <p:txBody>
          <a:bodyPr anchor="t">
            <a:noAutofit/>
          </a:bodyPr>
          <a:lstStyle/>
          <a:p>
            <a:pPr eaLnBrk="1" hangingPunct="1">
              <a:buFontTx/>
              <a:buNone/>
            </a:pPr>
            <a:r>
              <a:rPr lang="en-US" altLang="en-US" sz="2800" dirty="0">
                <a:solidFill>
                  <a:schemeClr val="accent6">
                    <a:lumMod val="50000"/>
                  </a:schemeClr>
                </a:solidFill>
              </a:rPr>
              <a:t>“Isn’t this the fast I choose</a:t>
            </a:r>
            <a:r>
              <a:rPr lang="en-US" altLang="en-US" sz="2800" dirty="0" smtClean="0">
                <a:solidFill>
                  <a:schemeClr val="accent6">
                    <a:lumMod val="50000"/>
                  </a:schemeClr>
                </a:solidFill>
              </a:rPr>
              <a:t>: </a:t>
            </a:r>
            <a:r>
              <a:rPr lang="en-US" altLang="en-US" sz="2800" dirty="0">
                <a:solidFill>
                  <a:schemeClr val="accent6">
                    <a:lumMod val="50000"/>
                  </a:schemeClr>
                </a:solidFill>
              </a:rPr>
              <a:t>releasing wicked </a:t>
            </a:r>
            <a:r>
              <a:rPr lang="en-US" altLang="en-US" sz="2800" dirty="0" smtClean="0">
                <a:solidFill>
                  <a:schemeClr val="accent6">
                    <a:lumMod val="50000"/>
                  </a:schemeClr>
                </a:solidFill>
              </a:rPr>
              <a:t>restraints, untying </a:t>
            </a:r>
            <a:r>
              <a:rPr lang="en-US" altLang="en-US" sz="2800" dirty="0">
                <a:solidFill>
                  <a:schemeClr val="accent6">
                    <a:lumMod val="50000"/>
                  </a:schemeClr>
                </a:solidFill>
              </a:rPr>
              <a:t>the ropes of </a:t>
            </a:r>
            <a:r>
              <a:rPr lang="en-US" altLang="en-US" sz="2800" dirty="0" smtClean="0">
                <a:solidFill>
                  <a:schemeClr val="accent6">
                    <a:lumMod val="50000"/>
                  </a:schemeClr>
                </a:solidFill>
              </a:rPr>
              <a:t>a </a:t>
            </a:r>
            <a:r>
              <a:rPr lang="en-US" altLang="en-US" sz="2800" dirty="0">
                <a:solidFill>
                  <a:schemeClr val="accent6">
                    <a:lumMod val="50000"/>
                  </a:schemeClr>
                </a:solidFill>
              </a:rPr>
              <a:t>yoke</a:t>
            </a:r>
            <a:r>
              <a:rPr lang="en-US" altLang="en-US" sz="2800" dirty="0" smtClean="0">
                <a:solidFill>
                  <a:schemeClr val="accent6">
                    <a:lumMod val="50000"/>
                  </a:schemeClr>
                </a:solidFill>
              </a:rPr>
              <a:t>, </a:t>
            </a:r>
            <a:r>
              <a:rPr lang="en-US" altLang="en-US" sz="2800" dirty="0">
                <a:solidFill>
                  <a:schemeClr val="accent6">
                    <a:lumMod val="50000"/>
                  </a:schemeClr>
                </a:solidFill>
              </a:rPr>
              <a:t>setting free the </a:t>
            </a:r>
            <a:r>
              <a:rPr lang="en-US" altLang="en-US" sz="2800" dirty="0" smtClean="0">
                <a:solidFill>
                  <a:schemeClr val="accent6">
                    <a:lumMod val="50000"/>
                  </a:schemeClr>
                </a:solidFill>
              </a:rPr>
              <a:t>mistreated, </a:t>
            </a:r>
            <a:r>
              <a:rPr lang="en-US" altLang="en-US" sz="2800" dirty="0">
                <a:solidFill>
                  <a:schemeClr val="accent6">
                    <a:lumMod val="50000"/>
                  </a:schemeClr>
                </a:solidFill>
              </a:rPr>
              <a:t>and breaking every </a:t>
            </a:r>
            <a:r>
              <a:rPr lang="en-US" altLang="en-US" sz="2800" dirty="0" smtClean="0">
                <a:solidFill>
                  <a:schemeClr val="accent6">
                    <a:lumMod val="50000"/>
                  </a:schemeClr>
                </a:solidFill>
              </a:rPr>
              <a:t>yoke?</a:t>
            </a:r>
          </a:p>
          <a:p>
            <a:pPr eaLnBrk="1" hangingPunct="1">
              <a:buFontTx/>
              <a:buNone/>
            </a:pPr>
            <a:r>
              <a:rPr lang="en-US" altLang="en-US" sz="2800" dirty="0" smtClean="0">
                <a:solidFill>
                  <a:schemeClr val="accent6">
                    <a:lumMod val="50000"/>
                  </a:schemeClr>
                </a:solidFill>
              </a:rPr>
              <a:t>Isn’t </a:t>
            </a:r>
            <a:r>
              <a:rPr lang="en-US" altLang="en-US" sz="2800" dirty="0">
                <a:solidFill>
                  <a:schemeClr val="accent6">
                    <a:lumMod val="50000"/>
                  </a:schemeClr>
                </a:solidFill>
              </a:rPr>
              <a:t>it sharing your bread with the hungry and bringing the homeless poor into your house, covering the naked when you see them and not hiding from your own </a:t>
            </a:r>
            <a:r>
              <a:rPr lang="en-US" altLang="en-US" sz="2800" dirty="0" smtClean="0">
                <a:solidFill>
                  <a:schemeClr val="accent6">
                    <a:lumMod val="50000"/>
                  </a:schemeClr>
                </a:solidFill>
              </a:rPr>
              <a:t>family?”—</a:t>
            </a:r>
            <a:r>
              <a:rPr lang="en-US" altLang="en-US" sz="2400" i="1" dirty="0" smtClean="0">
                <a:solidFill>
                  <a:schemeClr val="accent6">
                    <a:lumMod val="50000"/>
                  </a:schemeClr>
                </a:solidFill>
              </a:rPr>
              <a:t>Isaiah 58:6-7 </a:t>
            </a:r>
            <a:r>
              <a:rPr lang="en-US" altLang="en-US" sz="2400" dirty="0">
                <a:solidFill>
                  <a:schemeClr val="accent6">
                    <a:lumMod val="50000"/>
                  </a:schemeClr>
                </a:solidFill>
              </a:rPr>
              <a:t>(CEB)</a:t>
            </a:r>
          </a:p>
        </p:txBody>
      </p:sp>
    </p:spTree>
    <p:extLst>
      <p:ext uri="{BB962C8B-B14F-4D97-AF65-F5344CB8AC3E}">
        <p14:creationId xmlns:p14="http://schemas.microsoft.com/office/powerpoint/2010/main" val="16573770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27953" y="1037295"/>
            <a:ext cx="3659527" cy="857250"/>
          </a:xfrm>
        </p:spPr>
        <p:txBody>
          <a:bodyPr/>
          <a:lstStyle/>
          <a:p>
            <a:pPr eaLnBrk="1" hangingPunct="1"/>
            <a: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t>Types of Caring </a:t>
            </a:r>
            <a:b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br>
            <a: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t>Ministries</a:t>
            </a:r>
            <a:r>
              <a:rPr lang="en-US" altLang="en-US" sz="3200" dirty="0" smtClean="0">
                <a:cs typeface="Trebuchet MS" panose="020B0603020202020204" pitchFamily="34" charset="0"/>
              </a:rPr>
              <a:t/>
            </a:r>
            <a:br>
              <a:rPr lang="en-US" altLang="en-US" sz="3200" dirty="0" smtClean="0">
                <a:cs typeface="Trebuchet MS" panose="020B0603020202020204" pitchFamily="34" charset="0"/>
              </a:rPr>
            </a:br>
            <a:endParaRPr lang="en-US" altLang="en-US" sz="3200" dirty="0" smtClean="0">
              <a:cs typeface="Trebuchet MS" panose="020B0603020202020204" pitchFamily="34" charset="0"/>
            </a:endParaRPr>
          </a:p>
        </p:txBody>
      </p:sp>
      <p:sp>
        <p:nvSpPr>
          <p:cNvPr id="99331" name="Rectangle 3"/>
          <p:cNvSpPr>
            <a:spLocks noGrp="1" noChangeArrowheads="1"/>
          </p:cNvSpPr>
          <p:nvPr>
            <p:ph idx="1"/>
          </p:nvPr>
        </p:nvSpPr>
        <p:spPr>
          <a:xfrm>
            <a:off x="527953" y="2053300"/>
            <a:ext cx="3388659" cy="2480600"/>
          </a:xfrm>
        </p:spPr>
        <p:txBody>
          <a:bodyPr>
            <a:normAutofit/>
          </a:bodyPr>
          <a:lstStyle/>
          <a:p>
            <a:pPr eaLnBrk="1" hangingPunct="1">
              <a:buFont typeface="Wingdings" panose="05000000000000000000" pitchFamily="2" charset="2"/>
              <a:buChar char="v"/>
            </a:pPr>
            <a:r>
              <a:rPr lang="en-US" altLang="en-US" sz="2600" b="1" dirty="0" smtClean="0">
                <a:solidFill>
                  <a:schemeClr val="tx1">
                    <a:lumMod val="90000"/>
                    <a:lumOff val="10000"/>
                  </a:schemeClr>
                </a:solidFill>
              </a:rPr>
              <a:t>PRAYER MINISTRY</a:t>
            </a:r>
          </a:p>
          <a:p>
            <a:pPr eaLnBrk="1" hangingPunct="1">
              <a:buFont typeface="Wingdings" panose="05000000000000000000" pitchFamily="2" charset="2"/>
              <a:buChar char="v"/>
            </a:pPr>
            <a:r>
              <a:rPr lang="en-US" altLang="en-US" sz="2600" b="1" dirty="0" smtClean="0">
                <a:solidFill>
                  <a:schemeClr val="tx1">
                    <a:lumMod val="90000"/>
                    <a:lumOff val="10000"/>
                  </a:schemeClr>
                </a:solidFill>
              </a:rPr>
              <a:t>PRISON MINISTRY </a:t>
            </a:r>
          </a:p>
          <a:p>
            <a:pPr marL="114300" indent="0" eaLnBrk="1" hangingPunct="1">
              <a:buNone/>
            </a:pPr>
            <a:r>
              <a:rPr lang="en-US" altLang="en-US" sz="2600" b="1" dirty="0" smtClean="0">
                <a:solidFill>
                  <a:schemeClr val="tx1">
                    <a:lumMod val="90000"/>
                    <a:lumOff val="10000"/>
                  </a:schemeClr>
                </a:solidFill>
              </a:rPr>
              <a:t>    (KAIROS)</a:t>
            </a:r>
          </a:p>
          <a:p>
            <a:pPr eaLnBrk="1" hangingPunct="1">
              <a:buFont typeface="Wingdings" panose="05000000000000000000" pitchFamily="2" charset="2"/>
              <a:buChar char="v"/>
            </a:pPr>
            <a:r>
              <a:rPr lang="en-US" altLang="en-US" sz="2600" b="1" dirty="0" smtClean="0">
                <a:solidFill>
                  <a:schemeClr val="tx1">
                    <a:lumMod val="90000"/>
                    <a:lumOff val="10000"/>
                  </a:schemeClr>
                </a:solidFill>
              </a:rPr>
              <a:t>STEPHEN MINISTRY</a:t>
            </a:r>
          </a:p>
          <a:p>
            <a:pPr eaLnBrk="1" hangingPunct="1">
              <a:buFont typeface="Wingdings" panose="05000000000000000000" pitchFamily="2" charset="2"/>
              <a:buChar char="v"/>
            </a:pPr>
            <a:r>
              <a:rPr lang="en-US" altLang="en-US" sz="2600" b="1" dirty="0" smtClean="0">
                <a:solidFill>
                  <a:schemeClr val="tx1">
                    <a:lumMod val="90000"/>
                    <a:lumOff val="10000"/>
                  </a:schemeClr>
                </a:solidFill>
              </a:rPr>
              <a:t>Others?</a:t>
            </a:r>
          </a:p>
        </p:txBody>
      </p:sp>
      <p:pic>
        <p:nvPicPr>
          <p:cNvPr id="2" name="Picture 1"/>
          <p:cNvPicPr>
            <a:picLocks noChangeAspect="1"/>
          </p:cNvPicPr>
          <p:nvPr/>
        </p:nvPicPr>
        <p:blipFill>
          <a:blip r:embed="rId2"/>
          <a:stretch>
            <a:fillRect/>
          </a:stretch>
        </p:blipFill>
        <p:spPr>
          <a:xfrm>
            <a:off x="4823012" y="0"/>
            <a:ext cx="3850866" cy="3557932"/>
          </a:xfrm>
          <a:prstGeom prst="rect">
            <a:avLst/>
          </a:prstGeom>
        </p:spPr>
      </p:pic>
      <p:pic>
        <p:nvPicPr>
          <p:cNvPr id="3" name="Picture 2"/>
          <p:cNvPicPr>
            <a:picLocks noChangeAspect="1"/>
          </p:cNvPicPr>
          <p:nvPr/>
        </p:nvPicPr>
        <p:blipFill>
          <a:blip r:embed="rId3"/>
          <a:stretch>
            <a:fillRect/>
          </a:stretch>
        </p:blipFill>
        <p:spPr>
          <a:xfrm>
            <a:off x="4823012" y="2317265"/>
            <a:ext cx="3850866" cy="2826235"/>
          </a:xfrm>
          <a:prstGeom prst="rect">
            <a:avLst/>
          </a:prstGeom>
        </p:spPr>
      </p:pic>
    </p:spTree>
    <p:extLst>
      <p:ext uri="{BB962C8B-B14F-4D97-AF65-F5344CB8AC3E}">
        <p14:creationId xmlns:p14="http://schemas.microsoft.com/office/powerpoint/2010/main" val="313097287"/>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632749" y="854161"/>
            <a:ext cx="4404167" cy="857250"/>
          </a:xfrm>
        </p:spPr>
        <p:txBody>
          <a:bodyPr/>
          <a:lstStyle/>
          <a:p>
            <a: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t>Prayer Ministry</a:t>
            </a:r>
            <a:endParaRPr lang="en-US" altLang="en-US" sz="4400" b="1" dirty="0">
              <a:effectLst>
                <a:outerShdw blurRad="38100" dist="38100" dir="2700000" algn="tl">
                  <a:srgbClr val="000000">
                    <a:alpha val="43137"/>
                  </a:srgbClr>
                </a:outerShdw>
              </a:effectLst>
              <a:latin typeface="+mn-lt"/>
              <a:cs typeface="Trebuchet MS" panose="020B0603020202020204" pitchFamily="34" charset="0"/>
            </a:endParaRPr>
          </a:p>
        </p:txBody>
      </p:sp>
      <p:sp>
        <p:nvSpPr>
          <p:cNvPr id="103427" name="Content Placeholder 2"/>
          <p:cNvSpPr>
            <a:spLocks noGrp="1"/>
          </p:cNvSpPr>
          <p:nvPr>
            <p:ph idx="1"/>
          </p:nvPr>
        </p:nvSpPr>
        <p:spPr>
          <a:xfrm>
            <a:off x="1402466" y="2021952"/>
            <a:ext cx="2864734" cy="2712093"/>
          </a:xfrm>
        </p:spPr>
        <p:txBody>
          <a:bodyPr>
            <a:normAutofit fontScale="85000" lnSpcReduction="10000"/>
          </a:bodyPr>
          <a:lstStyle/>
          <a:p>
            <a:pPr marL="457200" indent="-457200"/>
            <a:r>
              <a:rPr lang="en-US" altLang="en-US" sz="3300" dirty="0" smtClean="0"/>
              <a:t>Active</a:t>
            </a:r>
          </a:p>
          <a:p>
            <a:pPr marL="457200" indent="-457200"/>
            <a:r>
              <a:rPr lang="en-US" altLang="en-US" sz="3300" dirty="0" smtClean="0"/>
              <a:t>Intercessory</a:t>
            </a:r>
          </a:p>
          <a:p>
            <a:pPr marL="457200" indent="-457200"/>
            <a:r>
              <a:rPr lang="en-US" altLang="en-US" sz="3300" dirty="0" smtClean="0"/>
              <a:t>Caring</a:t>
            </a:r>
          </a:p>
          <a:p>
            <a:pPr marL="457200" indent="-457200"/>
            <a:r>
              <a:rPr lang="en-US" altLang="en-US" sz="3300" dirty="0" smtClean="0"/>
              <a:t>Compassionate</a:t>
            </a:r>
          </a:p>
          <a:p>
            <a:pPr marL="457200" indent="-457200"/>
            <a:r>
              <a:rPr lang="en-US" altLang="en-US" sz="3300" dirty="0" smtClean="0"/>
              <a:t>Loving</a:t>
            </a:r>
          </a:p>
          <a:p>
            <a:pPr marL="0" indent="0" algn="ctr">
              <a:buNone/>
            </a:pPr>
            <a:endParaRPr lang="en-US" altLang="en-US" sz="33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056" y="14107"/>
            <a:ext cx="3419595" cy="5129393"/>
          </a:xfrm>
          <a:prstGeom prst="rect">
            <a:avLst/>
          </a:prstGeom>
        </p:spPr>
      </p:pic>
    </p:spTree>
    <p:extLst>
      <p:ext uri="{BB962C8B-B14F-4D97-AF65-F5344CB8AC3E}">
        <p14:creationId xmlns:p14="http://schemas.microsoft.com/office/powerpoint/2010/main" val="15626689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3715472" y="287002"/>
            <a:ext cx="4404167" cy="857250"/>
          </a:xfrm>
        </p:spPr>
        <p:txBody>
          <a:bodyPr/>
          <a:lstStyle/>
          <a:p>
            <a: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t>Prison Ministry</a:t>
            </a:r>
            <a:b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br>
            <a:r>
              <a:rPr lang="en-US" altLang="en-US" sz="3200" b="1" dirty="0" smtClean="0">
                <a:solidFill>
                  <a:schemeClr val="tx1">
                    <a:lumMod val="90000"/>
                    <a:lumOff val="10000"/>
                  </a:schemeClr>
                </a:solidFill>
                <a:effectLst>
                  <a:outerShdw blurRad="38100" dist="38100" dir="2700000" algn="tl">
                    <a:srgbClr val="000000">
                      <a:alpha val="43137"/>
                    </a:srgbClr>
                  </a:outerShdw>
                </a:effectLst>
                <a:latin typeface="+mn-lt"/>
                <a:cs typeface="Trebuchet MS" panose="020B0603020202020204" pitchFamily="34" charset="0"/>
              </a:rPr>
              <a:t>KAIROS</a:t>
            </a:r>
            <a:endParaRPr lang="en-US" altLang="en-US" sz="3200" b="1" dirty="0">
              <a:effectLst>
                <a:outerShdw blurRad="38100" dist="38100" dir="2700000" algn="tl">
                  <a:srgbClr val="000000">
                    <a:alpha val="43137"/>
                  </a:srgbClr>
                </a:outerShdw>
              </a:effectLst>
              <a:latin typeface="+mn-lt"/>
              <a:cs typeface="Trebuchet MS" panose="020B0603020202020204" pitchFamily="34" charset="0"/>
            </a:endParaRPr>
          </a:p>
        </p:txBody>
      </p:sp>
      <p:sp>
        <p:nvSpPr>
          <p:cNvPr id="103427" name="Content Placeholder 2"/>
          <p:cNvSpPr>
            <a:spLocks noGrp="1"/>
          </p:cNvSpPr>
          <p:nvPr>
            <p:ph idx="1"/>
          </p:nvPr>
        </p:nvSpPr>
        <p:spPr>
          <a:xfrm>
            <a:off x="3715472" y="1528361"/>
            <a:ext cx="4757195" cy="3846479"/>
          </a:xfrm>
        </p:spPr>
        <p:txBody>
          <a:bodyPr>
            <a:noAutofit/>
          </a:bodyPr>
          <a:lstStyle/>
          <a:p>
            <a:pPr marL="0" indent="0" algn="ctr">
              <a:buNone/>
            </a:pPr>
            <a:r>
              <a:rPr lang="en-US" altLang="en-US" sz="2400" dirty="0" smtClean="0"/>
              <a:t>“In the love of Christ, who came to save those who are lost and vulnerable, we urge the creation of genuinely new systems for the care and support of the victims of crime and for rehabilitation that will restore, preserve, and nurture the humanity of the imprisoned.” </a:t>
            </a:r>
          </a:p>
          <a:p>
            <a:pPr marL="0" indent="0" algn="r">
              <a:buNone/>
            </a:pPr>
            <a:r>
              <a:rPr lang="en-US" altLang="en-US" sz="1600" dirty="0" smtClean="0"/>
              <a:t>(</a:t>
            </a:r>
            <a:r>
              <a:rPr lang="en-US" altLang="en-US" sz="1600" i="1" dirty="0" smtClean="0"/>
              <a:t>Social Principles</a:t>
            </a:r>
            <a:r>
              <a:rPr lang="en-US" altLang="en-US" sz="1600" dirty="0" smtClean="0"/>
              <a:t>, 68.F)</a:t>
            </a:r>
            <a:endParaRPr lang="en-US" altLang="en-US" sz="1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29000" cy="5143500"/>
          </a:xfrm>
          <a:prstGeom prst="rect">
            <a:avLst/>
          </a:prstGeom>
        </p:spPr>
      </p:pic>
    </p:spTree>
    <p:extLst>
      <p:ext uri="{BB962C8B-B14F-4D97-AF65-F5344CB8AC3E}">
        <p14:creationId xmlns:p14="http://schemas.microsoft.com/office/powerpoint/2010/main" val="20237323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844469" y="539790"/>
            <a:ext cx="4148872" cy="857250"/>
          </a:xfrm>
        </p:spPr>
        <p:txBody>
          <a:bodyPr/>
          <a:lstStyle/>
          <a:p>
            <a:pPr eaLnBrk="1" hangingPunct="1"/>
            <a: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t>Stephen Ministry</a:t>
            </a:r>
          </a:p>
        </p:txBody>
      </p:sp>
      <p:sp>
        <p:nvSpPr>
          <p:cNvPr id="78852" name="Rectangle 3"/>
          <p:cNvSpPr>
            <a:spLocks noGrp="1" noChangeArrowheads="1"/>
          </p:cNvSpPr>
          <p:nvPr>
            <p:ph idx="1"/>
          </p:nvPr>
        </p:nvSpPr>
        <p:spPr>
          <a:xfrm>
            <a:off x="5549266" y="2202225"/>
            <a:ext cx="2563792" cy="2698029"/>
          </a:xfrm>
        </p:spPr>
        <p:txBody>
          <a:bodyPr rtlCol="0">
            <a:normAutofit/>
          </a:bodyPr>
          <a:lstStyle/>
          <a:p>
            <a:pPr algn="ctr" eaLnBrk="1" fontAlgn="auto" hangingPunct="1">
              <a:lnSpc>
                <a:spcPct val="90000"/>
              </a:lnSpc>
              <a:buFontTx/>
              <a:buNone/>
              <a:defRPr/>
            </a:pPr>
            <a:r>
              <a:rPr lang="en-US" altLang="en-US" sz="2800" b="1" i="1" dirty="0" smtClean="0">
                <a:solidFill>
                  <a:schemeClr val="accent5">
                    <a:lumMod val="50000"/>
                  </a:schemeClr>
                </a:solidFill>
              </a:rPr>
              <a:t>“Carry each other’s burdens and so you will fulfill the law of Christ.”—</a:t>
            </a:r>
            <a:r>
              <a:rPr lang="en-US" altLang="en-US" sz="2000" b="1" dirty="0" smtClean="0">
                <a:solidFill>
                  <a:schemeClr val="accent5">
                    <a:lumMod val="50000"/>
                  </a:schemeClr>
                </a:solidFill>
              </a:rPr>
              <a:t>Galatians 6:2 (CEB)</a:t>
            </a:r>
          </a:p>
        </p:txBody>
      </p:sp>
      <p:pic>
        <p:nvPicPr>
          <p:cNvPr id="2" name="Picture 1"/>
          <p:cNvPicPr>
            <a:picLocks noChangeAspect="1"/>
          </p:cNvPicPr>
          <p:nvPr/>
        </p:nvPicPr>
        <p:blipFill>
          <a:blip r:embed="rId3"/>
          <a:stretch>
            <a:fillRect/>
          </a:stretch>
        </p:blipFill>
        <p:spPr>
          <a:xfrm>
            <a:off x="277484" y="1479630"/>
            <a:ext cx="4931124" cy="3390794"/>
          </a:xfrm>
          <a:prstGeom prst="rect">
            <a:avLst/>
          </a:prstGeom>
        </p:spPr>
      </p:pic>
    </p:spTree>
    <p:extLst>
      <p:ext uri="{BB962C8B-B14F-4D97-AF65-F5344CB8AC3E}">
        <p14:creationId xmlns:p14="http://schemas.microsoft.com/office/powerpoint/2010/main" val="36981027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82330" y="394204"/>
            <a:ext cx="4035082" cy="857250"/>
          </a:xfrm>
        </p:spPr>
        <p:txBody>
          <a:bodyPr/>
          <a:lstStyle/>
          <a:p>
            <a:pPr eaLnBrk="1" hangingPunct="1"/>
            <a:r>
              <a:rPr lang="en-US" altLang="en-US" sz="4400" b="1" dirty="0" smtClean="0">
                <a:effectLst>
                  <a:outerShdw blurRad="38100" dist="38100" dir="2700000" algn="tl">
                    <a:srgbClr val="000000">
                      <a:alpha val="43137"/>
                    </a:srgbClr>
                  </a:outerShdw>
                </a:effectLst>
                <a:latin typeface="+mn-lt"/>
                <a:cs typeface="Trebuchet MS" panose="020B0603020202020204" pitchFamily="34" charset="0"/>
              </a:rPr>
              <a:t>Caring Ministries</a:t>
            </a:r>
            <a:r>
              <a:rPr lang="en-US" altLang="en-US" sz="3200" dirty="0" smtClean="0">
                <a:cs typeface="Trebuchet MS" panose="020B0603020202020204" pitchFamily="34" charset="0"/>
              </a:rPr>
              <a:t/>
            </a:r>
            <a:br>
              <a:rPr lang="en-US" altLang="en-US" sz="3200" dirty="0" smtClean="0">
                <a:cs typeface="Trebuchet MS" panose="020B0603020202020204" pitchFamily="34" charset="0"/>
              </a:rPr>
            </a:br>
            <a:endParaRPr lang="en-US" altLang="en-US" sz="3200" dirty="0" smtClean="0">
              <a:cs typeface="Trebuchet MS" panose="020B0603020202020204" pitchFamily="34" charset="0"/>
            </a:endParaRPr>
          </a:p>
        </p:txBody>
      </p:sp>
      <p:sp>
        <p:nvSpPr>
          <p:cNvPr id="99331" name="Rectangle 3"/>
          <p:cNvSpPr>
            <a:spLocks noGrp="1" noChangeArrowheads="1"/>
          </p:cNvSpPr>
          <p:nvPr>
            <p:ph idx="1"/>
          </p:nvPr>
        </p:nvSpPr>
        <p:spPr>
          <a:xfrm>
            <a:off x="182330" y="1078756"/>
            <a:ext cx="4035082" cy="3977338"/>
          </a:xfrm>
        </p:spPr>
        <p:txBody>
          <a:bodyPr>
            <a:normAutofit fontScale="92500"/>
          </a:bodyPr>
          <a:lstStyle/>
          <a:p>
            <a:pPr marL="114300" lvl="0" indent="0">
              <a:buClr>
                <a:srgbClr val="6E0A00"/>
              </a:buClr>
              <a:buNone/>
            </a:pPr>
            <a:r>
              <a:rPr lang="en-US" altLang="en-US" sz="2600" b="1" dirty="0">
                <a:solidFill>
                  <a:srgbClr val="C89F5D">
                    <a:lumMod val="50000"/>
                  </a:srgbClr>
                </a:solidFill>
              </a:rPr>
              <a:t>Racial/Ethnic/Cultural Cares</a:t>
            </a:r>
          </a:p>
          <a:p>
            <a:pPr lvl="1">
              <a:buClr>
                <a:srgbClr val="9CBEBD"/>
              </a:buClr>
            </a:pPr>
            <a:r>
              <a:rPr lang="en-US" altLang="en-US" sz="2600" b="1" dirty="0">
                <a:solidFill>
                  <a:srgbClr val="2F2B20"/>
                </a:solidFill>
              </a:rPr>
              <a:t>Practice inclusiveness</a:t>
            </a:r>
          </a:p>
          <a:p>
            <a:pPr lvl="1">
              <a:buClr>
                <a:srgbClr val="9CBEBD"/>
              </a:buClr>
            </a:pPr>
            <a:r>
              <a:rPr lang="en-US" altLang="en-US" sz="2600" b="1" dirty="0">
                <a:solidFill>
                  <a:srgbClr val="2F2B20"/>
                </a:solidFill>
              </a:rPr>
              <a:t>Accept those who are different</a:t>
            </a:r>
          </a:p>
          <a:p>
            <a:pPr lvl="1">
              <a:buClr>
                <a:srgbClr val="9CBEBD"/>
              </a:buClr>
            </a:pPr>
            <a:r>
              <a:rPr lang="en-US" altLang="en-US" sz="2600" b="1" dirty="0">
                <a:solidFill>
                  <a:srgbClr val="2F2B20"/>
                </a:solidFill>
              </a:rPr>
              <a:t>Understand that God created diversity</a:t>
            </a:r>
          </a:p>
          <a:p>
            <a:pPr marL="114300" lvl="0" indent="0">
              <a:buClr>
                <a:srgbClr val="6E0A00"/>
              </a:buClr>
              <a:buNone/>
            </a:pPr>
            <a:r>
              <a:rPr lang="en-US" altLang="en-US" sz="2600" b="1" dirty="0">
                <a:solidFill>
                  <a:srgbClr val="C89F5D">
                    <a:lumMod val="50000"/>
                  </a:srgbClr>
                </a:solidFill>
              </a:rPr>
              <a:t>Listening</a:t>
            </a:r>
          </a:p>
          <a:p>
            <a:pPr marL="114300" lvl="0" indent="0">
              <a:buClr>
                <a:srgbClr val="6E0A00"/>
              </a:buClr>
              <a:buNone/>
            </a:pPr>
            <a:r>
              <a:rPr lang="en-US" altLang="en-US" sz="2600" b="1" dirty="0">
                <a:solidFill>
                  <a:srgbClr val="C89F5D">
                    <a:lumMod val="50000"/>
                  </a:srgbClr>
                </a:solidFill>
              </a:rPr>
              <a:t>The Ministry of Presence</a:t>
            </a:r>
          </a:p>
          <a:p>
            <a:pPr marL="114300" lvl="0" indent="0">
              <a:buClr>
                <a:srgbClr val="6E0A00"/>
              </a:buClr>
              <a:buNone/>
            </a:pPr>
            <a:r>
              <a:rPr lang="en-US" altLang="en-US" sz="2600" b="1" dirty="0">
                <a:solidFill>
                  <a:srgbClr val="C89F5D">
                    <a:lumMod val="50000"/>
                  </a:srgbClr>
                </a:solidFill>
              </a:rPr>
              <a:t>Caring Responses</a:t>
            </a:r>
          </a:p>
          <a:p>
            <a:pPr marL="114300" indent="0" eaLnBrk="1" hangingPunct="1">
              <a:buNone/>
            </a:pPr>
            <a:endParaRPr lang="en-US" altLang="en-US" b="1" dirty="0" smtClean="0"/>
          </a:p>
        </p:txBody>
      </p:sp>
      <p:pic>
        <p:nvPicPr>
          <p:cNvPr id="2" name="Picture 1"/>
          <p:cNvPicPr>
            <a:picLocks noChangeAspect="1"/>
          </p:cNvPicPr>
          <p:nvPr/>
        </p:nvPicPr>
        <p:blipFill>
          <a:blip r:embed="rId2"/>
          <a:stretch>
            <a:fillRect/>
          </a:stretch>
        </p:blipFill>
        <p:spPr>
          <a:xfrm>
            <a:off x="4823012" y="0"/>
            <a:ext cx="3850866" cy="3557932"/>
          </a:xfrm>
          <a:prstGeom prst="rect">
            <a:avLst/>
          </a:prstGeom>
        </p:spPr>
      </p:pic>
      <p:pic>
        <p:nvPicPr>
          <p:cNvPr id="3" name="Picture 2"/>
          <p:cNvPicPr>
            <a:picLocks noChangeAspect="1"/>
          </p:cNvPicPr>
          <p:nvPr/>
        </p:nvPicPr>
        <p:blipFill>
          <a:blip r:embed="rId3"/>
          <a:stretch>
            <a:fillRect/>
          </a:stretch>
        </p:blipFill>
        <p:spPr>
          <a:xfrm>
            <a:off x="4823012" y="2317265"/>
            <a:ext cx="3850866" cy="2826235"/>
          </a:xfrm>
          <a:prstGeom prst="rect">
            <a:avLst/>
          </a:prstGeom>
        </p:spPr>
      </p:pic>
    </p:spTree>
    <p:extLst>
      <p:ext uri="{BB962C8B-B14F-4D97-AF65-F5344CB8AC3E}">
        <p14:creationId xmlns:p14="http://schemas.microsoft.com/office/powerpoint/2010/main" val="2714421238"/>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2256" y="419143"/>
            <a:ext cx="3623953" cy="857250"/>
          </a:xfrm>
        </p:spPr>
        <p:txBody>
          <a:bodyPr/>
          <a:lstStyle/>
          <a:p>
            <a:pPr algn="ctr"/>
            <a:r>
              <a:rPr lang="en-US" sz="7200" b="1" dirty="0" smtClean="0">
                <a:solidFill>
                  <a:schemeClr val="tx1">
                    <a:lumMod val="90000"/>
                    <a:lumOff val="10000"/>
                  </a:schemeClr>
                </a:solidFill>
                <a:effectLst>
                  <a:outerShdw blurRad="38100" dist="38100" dir="2700000" algn="tl">
                    <a:srgbClr val="000000">
                      <a:alpha val="43137"/>
                    </a:srgbClr>
                  </a:outerShdw>
                </a:effectLst>
                <a:latin typeface="+mn-lt"/>
              </a:rPr>
              <a:t>CARING</a:t>
            </a:r>
            <a:endParaRPr lang="en-US" sz="7200" b="1" dirty="0">
              <a:solidFill>
                <a:schemeClr val="tx1">
                  <a:lumMod val="90000"/>
                  <a:lumOff val="10000"/>
                </a:schemeClr>
              </a:solidFill>
              <a:effectLst>
                <a:outerShdw blurRad="38100" dist="38100" dir="2700000" algn="tl">
                  <a:srgbClr val="000000">
                    <a:alpha val="43137"/>
                  </a:srgbClr>
                </a:outerShdw>
              </a:effectLst>
              <a:latin typeface="+mn-lt"/>
            </a:endParaRPr>
          </a:p>
        </p:txBody>
      </p:sp>
      <p:pic>
        <p:nvPicPr>
          <p:cNvPr id="3" name="Picture 2"/>
          <p:cNvPicPr>
            <a:picLocks noChangeAspect="1"/>
          </p:cNvPicPr>
          <p:nvPr/>
        </p:nvPicPr>
        <p:blipFill>
          <a:blip r:embed="rId2"/>
          <a:stretch>
            <a:fillRect/>
          </a:stretch>
        </p:blipFill>
        <p:spPr>
          <a:xfrm>
            <a:off x="0" y="0"/>
            <a:ext cx="3956647" cy="5145470"/>
          </a:xfrm>
          <a:prstGeom prst="rect">
            <a:avLst/>
          </a:prstGeom>
        </p:spPr>
      </p:pic>
      <p:sp>
        <p:nvSpPr>
          <p:cNvPr id="5" name="TextBox 4"/>
          <p:cNvSpPr txBox="1"/>
          <p:nvPr/>
        </p:nvSpPr>
        <p:spPr>
          <a:xfrm>
            <a:off x="4100456" y="1632031"/>
            <a:ext cx="4327551" cy="3108543"/>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C00000"/>
                </a:solidFill>
              </a:rPr>
              <a:t>Discuss types of caring ministries in your </a:t>
            </a:r>
            <a:r>
              <a:rPr lang="en-US" sz="2800" b="1" dirty="0" smtClean="0">
                <a:solidFill>
                  <a:srgbClr val="C00000"/>
                </a:solidFill>
              </a:rPr>
              <a:t>church.</a:t>
            </a:r>
          </a:p>
          <a:p>
            <a:pPr marL="457200" indent="-457200">
              <a:buFont typeface="Arial" panose="020B0604020202020204" pitchFamily="34" charset="0"/>
              <a:buChar char="•"/>
            </a:pPr>
            <a:r>
              <a:rPr lang="en-US" sz="2800" b="1" dirty="0" smtClean="0">
                <a:solidFill>
                  <a:srgbClr val="C00000"/>
                </a:solidFill>
              </a:rPr>
              <a:t>Identify </a:t>
            </a:r>
            <a:r>
              <a:rPr lang="en-US" sz="2800" b="1" dirty="0">
                <a:solidFill>
                  <a:srgbClr val="C00000"/>
                </a:solidFill>
              </a:rPr>
              <a:t>ways individuals or congregations can do more to reach out into the community.</a:t>
            </a:r>
          </a:p>
        </p:txBody>
      </p:sp>
    </p:spTree>
    <p:extLst>
      <p:ext uri="{BB962C8B-B14F-4D97-AF65-F5344CB8AC3E}">
        <p14:creationId xmlns:p14="http://schemas.microsoft.com/office/powerpoint/2010/main" val="175149836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5334747" y="124762"/>
            <a:ext cx="2953871" cy="1195667"/>
          </a:xfrm>
        </p:spPr>
        <p:txBody>
          <a:bodyPr anchor="t"/>
          <a:lstStyle/>
          <a:p>
            <a:pPr algn="ctr" eaLnBrk="1" hangingPunct="1"/>
            <a:r>
              <a:rPr lang="en-US" altLang="en-US" sz="3600" b="1" dirty="0" smtClean="0">
                <a:solidFill>
                  <a:schemeClr val="bg2">
                    <a:lumMod val="75000"/>
                  </a:schemeClr>
                </a:solidFill>
                <a:effectLst>
                  <a:outerShdw blurRad="38100" dist="38100" dir="2700000" algn="tl">
                    <a:srgbClr val="000000">
                      <a:alpha val="43137"/>
                    </a:srgbClr>
                  </a:outerShdw>
                </a:effectLst>
                <a:latin typeface="+mn-lt"/>
                <a:cs typeface="Trebuchet MS" panose="020B0603020202020204" pitchFamily="34" charset="0"/>
              </a:rPr>
              <a:t>Stewardship of Creation</a:t>
            </a:r>
            <a:endParaRPr lang="en-US" altLang="en-US" sz="3600" b="1" dirty="0">
              <a:solidFill>
                <a:schemeClr val="bg2">
                  <a:lumMod val="75000"/>
                </a:schemeClr>
              </a:solidFill>
              <a:effectLst>
                <a:outerShdw blurRad="38100" dist="38100" dir="2700000" algn="tl">
                  <a:srgbClr val="000000">
                    <a:alpha val="43137"/>
                  </a:srgbClr>
                </a:outerShdw>
              </a:effectLst>
              <a:latin typeface="+mn-lt"/>
              <a:cs typeface="Trebuchet MS" panose="020B0603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654"/>
            <a:ext cx="4975412" cy="5110846"/>
          </a:xfrm>
          <a:prstGeom prst="rect">
            <a:avLst/>
          </a:prstGeom>
        </p:spPr>
      </p:pic>
      <p:sp>
        <p:nvSpPr>
          <p:cNvPr id="3" name="Rectangle 2"/>
          <p:cNvSpPr/>
          <p:nvPr/>
        </p:nvSpPr>
        <p:spPr>
          <a:xfrm>
            <a:off x="5124076" y="1422076"/>
            <a:ext cx="3164542" cy="2308324"/>
          </a:xfrm>
          <a:prstGeom prst="rect">
            <a:avLst/>
          </a:prstGeom>
        </p:spPr>
        <p:txBody>
          <a:bodyPr wrap="square">
            <a:spAutoFit/>
          </a:bodyPr>
          <a:lstStyle/>
          <a:p>
            <a:pPr algn="ctr"/>
            <a:r>
              <a:rPr lang="en-US" dirty="0">
                <a:solidFill>
                  <a:srgbClr val="C00000"/>
                </a:solidFill>
              </a:rPr>
              <a:t>“The Lord God took </a:t>
            </a:r>
            <a:r>
              <a:rPr lang="en-US" dirty="0" smtClean="0">
                <a:solidFill>
                  <a:srgbClr val="C00000"/>
                </a:solidFill>
              </a:rPr>
              <a:t>the human </a:t>
            </a:r>
            <a:r>
              <a:rPr lang="en-US" dirty="0">
                <a:solidFill>
                  <a:srgbClr val="C00000"/>
                </a:solidFill>
              </a:rPr>
              <a:t>and </a:t>
            </a:r>
            <a:r>
              <a:rPr lang="en-US" dirty="0" smtClean="0">
                <a:solidFill>
                  <a:srgbClr val="C00000"/>
                </a:solidFill>
              </a:rPr>
              <a:t>settled him in the garden of Eden to farm it and to take care of it.”—Genesis 2:15 (CEB)</a:t>
            </a:r>
            <a:r>
              <a:rPr lang="en-US" dirty="0">
                <a:solidFill>
                  <a:srgbClr val="C00000"/>
                </a:solidFill>
              </a:rPr>
              <a:t/>
            </a:r>
            <a:br>
              <a:rPr lang="en-US" dirty="0">
                <a:solidFill>
                  <a:srgbClr val="C00000"/>
                </a:solidFill>
              </a:rPr>
            </a:br>
            <a:r>
              <a:rPr lang="en-US" dirty="0" smtClean="0">
                <a:solidFill>
                  <a:srgbClr val="C00000"/>
                </a:solidFill>
              </a:rPr>
              <a:t>“</a:t>
            </a:r>
            <a:r>
              <a:rPr lang="en-US" dirty="0">
                <a:solidFill>
                  <a:srgbClr val="C00000"/>
                </a:solidFill>
              </a:rPr>
              <a:t>We do not inherit the Earth from our ancestors; we borrow it from our children” (Native American Proverb)</a:t>
            </a:r>
          </a:p>
        </p:txBody>
      </p:sp>
    </p:spTree>
    <p:extLst>
      <p:ext uri="{BB962C8B-B14F-4D97-AF65-F5344CB8AC3E}">
        <p14:creationId xmlns:p14="http://schemas.microsoft.com/office/powerpoint/2010/main" val="11273620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1961389" y="2452182"/>
            <a:ext cx="4965224" cy="857250"/>
          </a:xfrm>
        </p:spPr>
        <p:txBody>
          <a:bodyPr/>
          <a:lstStyle/>
          <a:p>
            <a:r>
              <a:rPr lang="en-US" sz="5400" dirty="0" smtClean="0">
                <a:effectLst>
                  <a:outerShdw blurRad="38100" dist="38100" dir="2700000" algn="tl">
                    <a:srgbClr val="000000">
                      <a:alpha val="43137"/>
                    </a:srgbClr>
                  </a:outerShdw>
                </a:effectLst>
                <a:latin typeface="+mn-lt"/>
              </a:rPr>
              <a:t>SMALL GROUPS</a:t>
            </a:r>
            <a:endParaRPr lang="en-US" sz="5400" dirty="0">
              <a:effectLst>
                <a:outerShdw blurRad="38100" dist="38100" dir="2700000" algn="tl">
                  <a:srgbClr val="000000">
                    <a:alpha val="43137"/>
                  </a:srgbClr>
                </a:outerShdw>
              </a:effectLst>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9848" y="795867"/>
            <a:ext cx="3706819" cy="3834244"/>
          </a:xfrm>
        </p:spPr>
      </p:pic>
      <p:sp>
        <p:nvSpPr>
          <p:cNvPr id="5" name="Rectangle 4"/>
          <p:cNvSpPr/>
          <p:nvPr/>
        </p:nvSpPr>
        <p:spPr>
          <a:xfrm>
            <a:off x="4812799" y="243946"/>
            <a:ext cx="3737288" cy="4893647"/>
          </a:xfrm>
          <a:prstGeom prst="rect">
            <a:avLst/>
          </a:prstGeom>
        </p:spPr>
        <p:txBody>
          <a:bodyPr wrap="square">
            <a:spAutoFit/>
          </a:bodyPr>
          <a:lstStyle/>
          <a:p>
            <a:r>
              <a:rPr lang="en-US" sz="2400" dirty="0"/>
              <a:t>In what ways do you evidence </a:t>
            </a:r>
            <a:r>
              <a:rPr lang="en-US" sz="2400" dirty="0" smtClean="0"/>
              <a:t>belief </a:t>
            </a:r>
            <a:r>
              <a:rPr lang="en-US" sz="2400" dirty="0"/>
              <a:t>in Jesus Christ by caring for the hungry, thirsty, strangers, </a:t>
            </a:r>
            <a:r>
              <a:rPr lang="en-US" sz="2400" dirty="0" smtClean="0"/>
              <a:t>et al.?</a:t>
            </a:r>
            <a:r>
              <a:rPr lang="en-US" sz="2400" dirty="0"/>
              <a:t/>
            </a:r>
            <a:br>
              <a:rPr lang="en-US" sz="2400" dirty="0"/>
            </a:br>
            <a:r>
              <a:rPr lang="en-US" sz="2400" i="1" dirty="0" smtClean="0"/>
              <a:t>What </a:t>
            </a:r>
            <a:r>
              <a:rPr lang="en-US" sz="2400" i="1" dirty="0"/>
              <a:t>opportunities have you experienced and neglected to act upon to care for your neighbor?</a:t>
            </a:r>
            <a:br>
              <a:rPr lang="en-US" sz="2400" i="1" dirty="0"/>
            </a:br>
            <a:r>
              <a:rPr lang="en-US" sz="2400" dirty="0" smtClean="0"/>
              <a:t>In </a:t>
            </a:r>
            <a:r>
              <a:rPr lang="en-US" sz="2400" dirty="0"/>
              <a:t>what specific ways can you as a Lay Servant improve your caring responses to your neighbor?</a:t>
            </a:r>
          </a:p>
        </p:txBody>
      </p:sp>
    </p:spTree>
    <p:extLst>
      <p:ext uri="{BB962C8B-B14F-4D97-AF65-F5344CB8AC3E}">
        <p14:creationId xmlns:p14="http://schemas.microsoft.com/office/powerpoint/2010/main" val="37171937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altLang="en-US" sz="4000" dirty="0" smtClean="0">
                <a:effectLst>
                  <a:outerShdw blurRad="38100" dist="38100" dir="2700000" algn="tl">
                    <a:srgbClr val="000000">
                      <a:alpha val="43137"/>
                    </a:srgbClr>
                  </a:outerShdw>
                </a:effectLst>
                <a:latin typeface="+mn-lt"/>
                <a:cs typeface="Trebuchet MS" panose="020B0603020202020204" pitchFamily="34" charset="0"/>
              </a:rPr>
              <a:t>Closing Prayer</a:t>
            </a:r>
          </a:p>
        </p:txBody>
      </p:sp>
      <p:sp>
        <p:nvSpPr>
          <p:cNvPr id="83971" name="Rectangle 3"/>
          <p:cNvSpPr>
            <a:spLocks noGrp="1" noChangeArrowheads="1"/>
          </p:cNvSpPr>
          <p:nvPr>
            <p:ph idx="1"/>
          </p:nvPr>
        </p:nvSpPr>
        <p:spPr>
          <a:xfrm>
            <a:off x="364602" y="1192306"/>
            <a:ext cx="6823276" cy="3951194"/>
          </a:xfrm>
        </p:spPr>
        <p:txBody>
          <a:bodyPr>
            <a:normAutofit fontScale="92500" lnSpcReduction="20000"/>
          </a:bodyPr>
          <a:lstStyle/>
          <a:p>
            <a:pPr eaLnBrk="1" hangingPunct="1">
              <a:lnSpc>
                <a:spcPct val="90000"/>
              </a:lnSpc>
              <a:buFontTx/>
              <a:buNone/>
            </a:pPr>
            <a:r>
              <a:rPr lang="en-US" altLang="en-US" sz="3200" dirty="0" smtClean="0"/>
              <a:t>For the beauty of the earth,</a:t>
            </a:r>
          </a:p>
          <a:p>
            <a:pPr eaLnBrk="1" hangingPunct="1">
              <a:lnSpc>
                <a:spcPct val="90000"/>
              </a:lnSpc>
              <a:buFontTx/>
              <a:buNone/>
            </a:pPr>
            <a:r>
              <a:rPr lang="en-US" altLang="en-US" sz="3200" dirty="0" smtClean="0"/>
              <a:t>For the glory of the skies,</a:t>
            </a:r>
          </a:p>
          <a:p>
            <a:pPr eaLnBrk="1" hangingPunct="1">
              <a:lnSpc>
                <a:spcPct val="90000"/>
              </a:lnSpc>
              <a:buFontTx/>
              <a:buNone/>
            </a:pPr>
            <a:r>
              <a:rPr lang="en-US" altLang="en-US" sz="3200" dirty="0" smtClean="0"/>
              <a:t>For the love which from our birth </a:t>
            </a:r>
          </a:p>
          <a:p>
            <a:pPr eaLnBrk="1" hangingPunct="1">
              <a:lnSpc>
                <a:spcPct val="90000"/>
              </a:lnSpc>
              <a:buFontTx/>
              <a:buNone/>
            </a:pPr>
            <a:r>
              <a:rPr lang="en-US" altLang="en-US" sz="3200" dirty="0"/>
              <a:t>	</a:t>
            </a:r>
            <a:r>
              <a:rPr lang="en-US" altLang="en-US" sz="3200" dirty="0" smtClean="0"/>
              <a:t>over and around us lies;</a:t>
            </a:r>
          </a:p>
          <a:p>
            <a:pPr eaLnBrk="1" hangingPunct="1">
              <a:lnSpc>
                <a:spcPct val="90000"/>
              </a:lnSpc>
              <a:buFontTx/>
              <a:buNone/>
            </a:pPr>
            <a:r>
              <a:rPr lang="en-US" altLang="en-US" sz="3200" dirty="0" smtClean="0"/>
              <a:t>Lord</a:t>
            </a:r>
            <a:r>
              <a:rPr lang="en-US" altLang="en-US" sz="3200" dirty="0"/>
              <a:t> </a:t>
            </a:r>
            <a:r>
              <a:rPr lang="en-US" altLang="en-US" sz="3200" dirty="0" smtClean="0"/>
              <a:t>of all, to thee we raise</a:t>
            </a:r>
          </a:p>
          <a:p>
            <a:pPr eaLnBrk="1" hangingPunct="1">
              <a:lnSpc>
                <a:spcPct val="90000"/>
              </a:lnSpc>
              <a:buFontTx/>
              <a:buNone/>
            </a:pPr>
            <a:r>
              <a:rPr lang="en-US" altLang="en-US" sz="3200" dirty="0"/>
              <a:t>	</a:t>
            </a:r>
            <a:r>
              <a:rPr lang="en-US" altLang="en-US" sz="3200" dirty="0" smtClean="0"/>
              <a:t>this our hymn of grateful praise. Amen.</a:t>
            </a:r>
          </a:p>
          <a:p>
            <a:pPr eaLnBrk="1" hangingPunct="1">
              <a:lnSpc>
                <a:spcPct val="90000"/>
              </a:lnSpc>
              <a:buFontTx/>
              <a:buNone/>
            </a:pPr>
            <a:r>
              <a:rPr lang="en-US" altLang="en-US" sz="3200" dirty="0" smtClean="0"/>
              <a:t>Amen.</a:t>
            </a:r>
          </a:p>
          <a:p>
            <a:pPr eaLnBrk="1" hangingPunct="1">
              <a:lnSpc>
                <a:spcPct val="90000"/>
              </a:lnSpc>
              <a:buFontTx/>
              <a:buNone/>
            </a:pPr>
            <a:endParaRPr lang="en-US" altLang="en-US" sz="3200" dirty="0" smtClean="0"/>
          </a:p>
          <a:p>
            <a:pPr eaLnBrk="1" hangingPunct="1">
              <a:lnSpc>
                <a:spcPct val="90000"/>
              </a:lnSpc>
              <a:buFontTx/>
              <a:buNone/>
            </a:pPr>
            <a:endParaRPr lang="en-US" altLang="en-US" b="1" dirty="0" smtClean="0"/>
          </a:p>
          <a:p>
            <a:pPr eaLnBrk="1" hangingPunct="1">
              <a:lnSpc>
                <a:spcPct val="90000"/>
              </a:lnSpc>
              <a:buFontTx/>
              <a:buNone/>
            </a:pPr>
            <a:r>
              <a:rPr lang="en-US" altLang="en-US" sz="1500" dirty="0" smtClean="0"/>
              <a:t>Public Domain</a:t>
            </a:r>
            <a:r>
              <a:rPr lang="en-US" altLang="en-US" sz="1500" i="1" dirty="0" smtClean="0"/>
              <a:t>, “For The Beauty of the Earth”, </a:t>
            </a:r>
            <a:r>
              <a:rPr lang="en-US" altLang="en-US" sz="1500" dirty="0" smtClean="0"/>
              <a:t>UMH #92</a:t>
            </a:r>
            <a:endParaRPr lang="en-US" altLang="en-US" sz="1500" dirty="0"/>
          </a:p>
        </p:txBody>
      </p:sp>
      <p:pic>
        <p:nvPicPr>
          <p:cNvPr id="2" name="Picture 1"/>
          <p:cNvPicPr>
            <a:picLocks noChangeAspect="1"/>
          </p:cNvPicPr>
          <p:nvPr/>
        </p:nvPicPr>
        <p:blipFill>
          <a:blip r:embed="rId3"/>
          <a:stretch>
            <a:fillRect/>
          </a:stretch>
        </p:blipFill>
        <p:spPr>
          <a:xfrm>
            <a:off x="6438005" y="556641"/>
            <a:ext cx="1499746" cy="2328874"/>
          </a:xfrm>
          <a:prstGeom prst="rect">
            <a:avLst/>
          </a:prstGeom>
        </p:spPr>
      </p:pic>
    </p:spTree>
    <p:extLst>
      <p:ext uri="{BB962C8B-B14F-4D97-AF65-F5344CB8AC3E}">
        <p14:creationId xmlns:p14="http://schemas.microsoft.com/office/powerpoint/2010/main" val="697586505"/>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143736" y="1055467"/>
            <a:ext cx="3971700" cy="2800350"/>
          </a:xfrm>
        </p:spPr>
        <p:txBody>
          <a:bodyPr/>
          <a:lstStyle/>
          <a:p>
            <a:pPr eaLnBrk="1" hangingPunct="1"/>
            <a:r>
              <a:rPr lang="en-US" altLang="en-US" sz="7200" b="1" dirty="0" smtClean="0">
                <a:solidFill>
                  <a:schemeClr val="tx1">
                    <a:lumMod val="90000"/>
                    <a:lumOff val="10000"/>
                  </a:schemeClr>
                </a:solidFill>
                <a:effectLst>
                  <a:outerShdw blurRad="38100" dist="38100" dir="2700000" algn="tl">
                    <a:srgbClr val="000000">
                      <a:alpha val="43137"/>
                    </a:srgbClr>
                  </a:outerShdw>
                </a:effectLst>
                <a:latin typeface="+mn-lt"/>
                <a:cs typeface="Trebuchet MS" panose="020B0603020202020204" pitchFamily="34" charset="0"/>
              </a:rPr>
              <a:t>MINISTRY OF THE BAPTIZED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356658" cy="5155277"/>
          </a:xfrm>
          <a:prstGeom prst="rect">
            <a:avLst/>
          </a:prstGeom>
        </p:spPr>
      </p:pic>
    </p:spTree>
    <p:extLst>
      <p:ext uri="{BB962C8B-B14F-4D97-AF65-F5344CB8AC3E}">
        <p14:creationId xmlns:p14="http://schemas.microsoft.com/office/powerpoint/2010/main" val="2358521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Placeholder 2"/>
          <p:cNvSpPr>
            <a:spLocks noGrp="1"/>
          </p:cNvSpPr>
          <p:nvPr>
            <p:ph type="body" sz="half" idx="2"/>
          </p:nvPr>
        </p:nvSpPr>
        <p:spPr>
          <a:xfrm>
            <a:off x="3911073" y="3146785"/>
            <a:ext cx="4303058" cy="2154665"/>
          </a:xfrm>
        </p:spPr>
        <p:txBody>
          <a:bodyPr>
            <a:normAutofit fontScale="92500"/>
          </a:bodyPr>
          <a:lstStyle/>
          <a:p>
            <a:pPr algn="ctr" eaLnBrk="1" hangingPunct="1">
              <a:defRPr/>
            </a:pPr>
            <a:r>
              <a:rPr lang="en-US" sz="3000" dirty="0">
                <a:effectLst>
                  <a:outerShdw blurRad="38100" dist="38100" dir="2700000" algn="tl">
                    <a:srgbClr val="000000">
                      <a:alpha val="43137"/>
                    </a:srgbClr>
                  </a:outerShdw>
                </a:effectLst>
              </a:rPr>
              <a:t>LAY SERVANTS SERVE</a:t>
            </a:r>
          </a:p>
          <a:p>
            <a:pPr algn="ctr" eaLnBrk="1" hangingPunct="1">
              <a:defRPr/>
            </a:pPr>
            <a:r>
              <a:rPr lang="en-US" sz="3000" dirty="0">
                <a:effectLst>
                  <a:outerShdw blurRad="38100" dist="38100" dir="2700000" algn="tl">
                    <a:srgbClr val="000000">
                      <a:alpha val="43137"/>
                    </a:srgbClr>
                  </a:outerShdw>
                </a:effectLst>
              </a:rPr>
              <a:t>BY</a:t>
            </a:r>
          </a:p>
          <a:p>
            <a:pPr algn="ctr" eaLnBrk="1" hangingPunct="1">
              <a:defRPr/>
            </a:pPr>
            <a:r>
              <a:rPr lang="en-US" sz="4500" b="1" dirty="0" smtClean="0">
                <a:effectLst>
                  <a:outerShdw blurRad="38100" dist="38100" dir="2700000" algn="tl">
                    <a:srgbClr val="000000">
                      <a:alpha val="43137"/>
                    </a:srgbClr>
                  </a:outerShdw>
                </a:effectLst>
              </a:rPr>
              <a:t>COMMUNICATING</a:t>
            </a:r>
            <a:endParaRPr lang="en-US" sz="4500"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4700028" y="234485"/>
            <a:ext cx="2725148" cy="26519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433482" cy="5150223"/>
          </a:xfrm>
          <a:prstGeom prst="rect">
            <a:avLst/>
          </a:prstGeom>
        </p:spPr>
      </p:pic>
    </p:spTree>
    <p:extLst>
      <p:ext uri="{BB962C8B-B14F-4D97-AF65-F5344CB8AC3E}">
        <p14:creationId xmlns:p14="http://schemas.microsoft.com/office/powerpoint/2010/main" val="11738562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720" y="2129449"/>
            <a:ext cx="3848582" cy="857250"/>
          </a:xfrm>
        </p:spPr>
        <p:txBody>
          <a:bodyPr/>
          <a:lstStyle/>
          <a:p>
            <a:r>
              <a:rPr lang="en-US" sz="7200" b="1" dirty="0" smtClean="0">
                <a:effectLst>
                  <a:outerShdw blurRad="38100" dist="38100" dir="2700000" algn="tl">
                    <a:srgbClr val="000000">
                      <a:alpha val="43137"/>
                    </a:srgbClr>
                  </a:outerShdw>
                </a:effectLst>
                <a:latin typeface="+mn-lt"/>
              </a:rPr>
              <a:t>WORSHIP</a:t>
            </a:r>
            <a:endParaRPr lang="en-US" sz="7200" b="1" dirty="0">
              <a:effectLst>
                <a:outerShdw blurRad="38100" dist="38100" dir="2700000" algn="tl">
                  <a:srgbClr val="000000">
                    <a:alpha val="43137"/>
                  </a:srgbClr>
                </a:outerShdw>
              </a:effectLst>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194" y="0"/>
            <a:ext cx="3842796" cy="5116148"/>
          </a:xfrm>
        </p:spPr>
      </p:pic>
    </p:spTree>
    <p:extLst>
      <p:ext uri="{BB962C8B-B14F-4D97-AF65-F5344CB8AC3E}">
        <p14:creationId xmlns:p14="http://schemas.microsoft.com/office/powerpoint/2010/main" val="4084460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7620000" cy="857250"/>
          </a:xfrm>
        </p:spPr>
        <p:txBody>
          <a:bodyPr/>
          <a:lstStyle/>
          <a:p>
            <a:pPr algn="ctr"/>
            <a:r>
              <a:rPr lang="en-US" sz="4000" b="1" dirty="0" smtClean="0">
                <a:effectLst>
                  <a:outerShdw blurRad="38100" dist="38100" dir="2700000" algn="tl">
                    <a:srgbClr val="000000">
                      <a:alpha val="43137"/>
                    </a:srgbClr>
                  </a:outerShdw>
                </a:effectLst>
                <a:latin typeface="+mn-lt"/>
              </a:rPr>
              <a:t>The Nicene Creed</a:t>
            </a:r>
            <a:endParaRPr lang="en-US" sz="4000" b="1"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1929" y="879909"/>
            <a:ext cx="8530542" cy="3912183"/>
          </a:xfrm>
        </p:spPr>
        <p:txBody>
          <a:bodyPr>
            <a:normAutofit/>
          </a:bodyPr>
          <a:lstStyle/>
          <a:p>
            <a:pPr marL="114300" indent="0" algn="ctr">
              <a:buNone/>
            </a:pPr>
            <a:r>
              <a:rPr lang="en-US" sz="2400" dirty="0"/>
              <a:t>We  believe in one  </a:t>
            </a:r>
            <a:r>
              <a:rPr lang="en-US" sz="2400" dirty="0" smtClean="0"/>
              <a:t>God, the  </a:t>
            </a:r>
            <a:r>
              <a:rPr lang="en-US" sz="2400" dirty="0"/>
              <a:t>Father,  the  Almighty, maker  of heaven and earth, of all that is, seen and unseen.</a:t>
            </a:r>
          </a:p>
          <a:p>
            <a:pPr marL="114300" indent="0" algn="ctr">
              <a:buNone/>
            </a:pPr>
            <a:r>
              <a:rPr lang="en-US" sz="2400" dirty="0" smtClean="0"/>
              <a:t>We </a:t>
            </a:r>
            <a:r>
              <a:rPr lang="en-US" sz="2400" dirty="0"/>
              <a:t>believe in one Lord, Jesus Christ, </a:t>
            </a:r>
            <a:r>
              <a:rPr lang="en-US" sz="2400" dirty="0" smtClean="0"/>
              <a:t>the only Son </a:t>
            </a:r>
            <a:r>
              <a:rPr lang="en-US" sz="2400" dirty="0"/>
              <a:t>of God, eternally begotten </a:t>
            </a:r>
            <a:r>
              <a:rPr lang="en-US" sz="2400" dirty="0" smtClean="0"/>
              <a:t>of </a:t>
            </a:r>
            <a:r>
              <a:rPr lang="en-US" sz="2400" dirty="0"/>
              <a:t>the Father, </a:t>
            </a:r>
            <a:r>
              <a:rPr lang="en-US" sz="2400" dirty="0" smtClean="0"/>
              <a:t>God </a:t>
            </a:r>
            <a:r>
              <a:rPr lang="en-US" sz="2400" dirty="0"/>
              <a:t>from God, Light from Light, true God from true God, begotten,  not made, of one Being with the Father; through him all things were made.</a:t>
            </a:r>
          </a:p>
          <a:p>
            <a:pPr marL="114300" indent="0" algn="ctr">
              <a:buNone/>
            </a:pPr>
            <a:r>
              <a:rPr lang="en-US" sz="2400" dirty="0"/>
              <a:t>For us and for our salvation he came down from heaven, was incarnate  of the Holy  Spirit and the Virgin  Mary and became truly human. For our sake he was crucified under Pontius Pilate; he suffered death and was buried. </a:t>
            </a:r>
            <a:endParaRPr lang="en-US" sz="2400" dirty="0" smtClean="0"/>
          </a:p>
        </p:txBody>
      </p:sp>
      <p:sp>
        <p:nvSpPr>
          <p:cNvPr id="4" name="TextBox 3"/>
          <p:cNvSpPr txBox="1"/>
          <p:nvPr/>
        </p:nvSpPr>
        <p:spPr>
          <a:xfrm>
            <a:off x="355921" y="4768770"/>
            <a:ext cx="7822557" cy="307777"/>
          </a:xfrm>
          <a:prstGeom prst="rect">
            <a:avLst/>
          </a:prstGeom>
          <a:noFill/>
        </p:spPr>
        <p:txBody>
          <a:bodyPr wrap="square" rtlCol="0">
            <a:spAutoFit/>
          </a:bodyPr>
          <a:lstStyle/>
          <a:p>
            <a:r>
              <a:rPr lang="en-US" sz="1400" dirty="0" smtClean="0"/>
              <a:t>(UMH #880)</a:t>
            </a:r>
            <a:endParaRPr lang="en-US" sz="1400" dirty="0"/>
          </a:p>
        </p:txBody>
      </p:sp>
    </p:spTree>
    <p:extLst>
      <p:ext uri="{BB962C8B-B14F-4D97-AF65-F5344CB8AC3E}">
        <p14:creationId xmlns:p14="http://schemas.microsoft.com/office/powerpoint/2010/main" val="42307347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7620000" cy="857250"/>
          </a:xfrm>
        </p:spPr>
        <p:txBody>
          <a:bodyPr/>
          <a:lstStyle/>
          <a:p>
            <a:pPr algn="ctr"/>
            <a:r>
              <a:rPr lang="en-US" sz="2800" b="1" dirty="0" smtClean="0">
                <a:latin typeface="+mn-lt"/>
              </a:rPr>
              <a:t>(The Nicene Creed)</a:t>
            </a:r>
            <a:endParaRPr lang="en-US" sz="2800" b="1" dirty="0">
              <a:latin typeface="+mn-lt"/>
            </a:endParaRPr>
          </a:p>
        </p:txBody>
      </p:sp>
      <p:sp>
        <p:nvSpPr>
          <p:cNvPr id="3" name="Content Placeholder 2"/>
          <p:cNvSpPr>
            <a:spLocks noGrp="1"/>
          </p:cNvSpPr>
          <p:nvPr>
            <p:ph idx="1"/>
          </p:nvPr>
        </p:nvSpPr>
        <p:spPr>
          <a:xfrm>
            <a:off x="108540" y="857250"/>
            <a:ext cx="8317318" cy="4061010"/>
          </a:xfrm>
        </p:spPr>
        <p:txBody>
          <a:bodyPr>
            <a:normAutofit fontScale="92500" lnSpcReduction="10000"/>
          </a:bodyPr>
          <a:lstStyle/>
          <a:p>
            <a:pPr marL="114300" indent="0" algn="ctr">
              <a:buNone/>
            </a:pPr>
            <a:r>
              <a:rPr lang="en-US" sz="2600" dirty="0"/>
              <a:t>On the third day he rose again in accordance with the scriptures; he ascended into heaven and is seated at the right hand of the Father.  He will come again in glory to judge </a:t>
            </a:r>
            <a:endParaRPr lang="en-US" sz="2600" dirty="0" smtClean="0"/>
          </a:p>
          <a:p>
            <a:pPr marL="114300" indent="0" algn="ctr">
              <a:buNone/>
            </a:pPr>
            <a:r>
              <a:rPr lang="en-US" sz="2600" dirty="0" smtClean="0"/>
              <a:t>the </a:t>
            </a:r>
            <a:r>
              <a:rPr lang="en-US" sz="2600" dirty="0"/>
              <a:t>living and the dead, and his kingdom will have no end.</a:t>
            </a:r>
          </a:p>
          <a:p>
            <a:pPr marL="114300" indent="0" algn="ctr">
              <a:lnSpc>
                <a:spcPct val="110000"/>
              </a:lnSpc>
              <a:spcBef>
                <a:spcPts val="0"/>
              </a:spcBef>
              <a:buNone/>
            </a:pPr>
            <a:r>
              <a:rPr lang="en-US" sz="2600" dirty="0" smtClean="0"/>
              <a:t>We </a:t>
            </a:r>
            <a:r>
              <a:rPr lang="en-US" sz="2600" dirty="0"/>
              <a:t>believe in the Holy Spirit, the Lord,  the giver of life, who proceeds from the Father and the Son, who with the Father and the Son is </a:t>
            </a:r>
            <a:r>
              <a:rPr lang="en-US" sz="2600" dirty="0" smtClean="0"/>
              <a:t>worshipped </a:t>
            </a:r>
            <a:r>
              <a:rPr lang="en-US" sz="2600" dirty="0"/>
              <a:t>and glorified, </a:t>
            </a:r>
            <a:r>
              <a:rPr lang="en-US" sz="2600" dirty="0" smtClean="0"/>
              <a:t>who </a:t>
            </a:r>
            <a:r>
              <a:rPr lang="en-US" sz="2600" dirty="0"/>
              <a:t>has spoken through</a:t>
            </a:r>
          </a:p>
          <a:p>
            <a:pPr marL="114300" indent="0" algn="ctr">
              <a:lnSpc>
                <a:spcPct val="110000"/>
              </a:lnSpc>
              <a:spcBef>
                <a:spcPts val="0"/>
              </a:spcBef>
              <a:buNone/>
            </a:pPr>
            <a:r>
              <a:rPr lang="en-US" sz="2600" dirty="0"/>
              <a:t> </a:t>
            </a:r>
            <a:r>
              <a:rPr lang="en-US" sz="2600" dirty="0" smtClean="0"/>
              <a:t>the  </a:t>
            </a:r>
            <a:r>
              <a:rPr lang="en-US" sz="2600" dirty="0"/>
              <a:t>prophets.  We </a:t>
            </a:r>
            <a:r>
              <a:rPr lang="en-US" sz="2600" dirty="0" smtClean="0"/>
              <a:t>believe in one holy catholic and apostolic </a:t>
            </a:r>
            <a:r>
              <a:rPr lang="en-US" sz="2600" dirty="0"/>
              <a:t>church.  We </a:t>
            </a:r>
            <a:r>
              <a:rPr lang="en-US" sz="2600" dirty="0" smtClean="0"/>
              <a:t>acknowledge one baptism for the forgiveness of </a:t>
            </a:r>
            <a:r>
              <a:rPr lang="en-US" sz="2600" dirty="0"/>
              <a:t>sins. We look for the resurrection of the dead, </a:t>
            </a:r>
            <a:endParaRPr lang="en-US" sz="2600" dirty="0" smtClean="0"/>
          </a:p>
          <a:p>
            <a:pPr marL="114300" indent="0" algn="ctr">
              <a:lnSpc>
                <a:spcPct val="110000"/>
              </a:lnSpc>
              <a:spcBef>
                <a:spcPts val="0"/>
              </a:spcBef>
              <a:buNone/>
            </a:pPr>
            <a:r>
              <a:rPr lang="en-US" sz="2600" dirty="0" smtClean="0"/>
              <a:t>and </a:t>
            </a:r>
            <a:r>
              <a:rPr lang="en-US" sz="2600" dirty="0"/>
              <a:t>the life of the world to come. Amen.</a:t>
            </a:r>
          </a:p>
          <a:p>
            <a:pPr marL="114300" indent="0" algn="ctr">
              <a:buNone/>
            </a:pPr>
            <a:endParaRPr lang="en-US" sz="2400" dirty="0" smtClean="0"/>
          </a:p>
        </p:txBody>
      </p:sp>
      <p:sp>
        <p:nvSpPr>
          <p:cNvPr id="4" name="TextBox 3"/>
          <p:cNvSpPr txBox="1"/>
          <p:nvPr/>
        </p:nvSpPr>
        <p:spPr>
          <a:xfrm>
            <a:off x="355921" y="4768770"/>
            <a:ext cx="7822557" cy="307777"/>
          </a:xfrm>
          <a:prstGeom prst="rect">
            <a:avLst/>
          </a:prstGeom>
          <a:noFill/>
        </p:spPr>
        <p:txBody>
          <a:bodyPr wrap="square" rtlCol="0">
            <a:spAutoFit/>
          </a:bodyPr>
          <a:lstStyle/>
          <a:p>
            <a:r>
              <a:rPr lang="en-US" sz="1400" dirty="0" smtClean="0"/>
              <a:t>(UMH #880)</a:t>
            </a:r>
            <a:endParaRPr lang="en-US" sz="1400" dirty="0"/>
          </a:p>
        </p:txBody>
      </p:sp>
    </p:spTree>
    <p:extLst>
      <p:ext uri="{BB962C8B-B14F-4D97-AF65-F5344CB8AC3E}">
        <p14:creationId xmlns:p14="http://schemas.microsoft.com/office/powerpoint/2010/main" val="10869320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223" y="205979"/>
            <a:ext cx="7620000" cy="857250"/>
          </a:xfrm>
        </p:spPr>
        <p:txBody>
          <a:bodyPr/>
          <a:lstStyle/>
          <a:p>
            <a:r>
              <a:rPr lang="en-US" dirty="0" smtClean="0">
                <a:effectLst>
                  <a:outerShdw blurRad="38100" dist="38100" dir="2700000" algn="tl">
                    <a:srgbClr val="000000">
                      <a:alpha val="43137"/>
                    </a:srgbClr>
                  </a:outerShdw>
                </a:effectLst>
                <a:latin typeface="+mn-lt"/>
              </a:rPr>
              <a:t>Prayer </a:t>
            </a:r>
            <a:r>
              <a:rPr lang="en-US" dirty="0" smtClean="0">
                <a:solidFill>
                  <a:schemeClr val="tx1"/>
                </a:solidFill>
                <a:effectLst>
                  <a:outerShdw blurRad="38100" dist="38100" dir="2700000" algn="tl">
                    <a:srgbClr val="000000">
                      <a:alpha val="43137"/>
                    </a:srgbClr>
                  </a:outerShdw>
                </a:effectLst>
                <a:latin typeface="+mn-lt"/>
              </a:rPr>
              <a:t>For God’s Reign</a:t>
            </a:r>
            <a:endParaRPr lang="en-US"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457201" y="1402260"/>
            <a:ext cx="5898775" cy="2786760"/>
          </a:xfrm>
        </p:spPr>
        <p:txBody>
          <a:bodyPr>
            <a:noAutofit/>
          </a:bodyPr>
          <a:lstStyle/>
          <a:p>
            <a:pPr marL="114300" indent="0">
              <a:buNone/>
            </a:pPr>
            <a:r>
              <a:rPr lang="en-US" sz="2800" dirty="0"/>
              <a:t>We believe  in you, O God, for you have made </a:t>
            </a:r>
            <a:r>
              <a:rPr lang="en-US" sz="2800" dirty="0" smtClean="0"/>
              <a:t>the suffering </a:t>
            </a:r>
            <a:r>
              <a:rPr lang="en-US" sz="2800" dirty="0"/>
              <a:t>of humanity your suffering. You </a:t>
            </a:r>
            <a:r>
              <a:rPr lang="en-US" sz="2800" dirty="0" smtClean="0"/>
              <a:t>have come </a:t>
            </a:r>
            <a:r>
              <a:rPr lang="en-US" sz="2800" dirty="0"/>
              <a:t>to </a:t>
            </a:r>
            <a:r>
              <a:rPr lang="en-US" sz="2800" dirty="0" smtClean="0"/>
              <a:t>establish </a:t>
            </a:r>
            <a:r>
              <a:rPr lang="en-US" sz="2800" dirty="0"/>
              <a:t>a </a:t>
            </a:r>
            <a:r>
              <a:rPr lang="en-US" sz="2800" dirty="0" smtClean="0"/>
              <a:t>kingdom </a:t>
            </a:r>
            <a:r>
              <a:rPr lang="en-US" sz="2800" dirty="0"/>
              <a:t>of the poor and humble.  Today  we sing to you, because  you are alive, you have saved us, you have made us free. </a:t>
            </a:r>
            <a:r>
              <a:rPr lang="en-US" sz="2800" dirty="0" smtClean="0"/>
              <a:t>Amen.</a:t>
            </a:r>
            <a:endParaRPr lang="en-US" sz="2800" dirty="0"/>
          </a:p>
          <a:p>
            <a:pPr marL="114300" indent="0">
              <a:buNone/>
            </a:pP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3315" y="469829"/>
            <a:ext cx="1500523" cy="2325811"/>
          </a:xfrm>
          <a:prstGeom prst="rect">
            <a:avLst/>
          </a:prstGeom>
        </p:spPr>
      </p:pic>
      <p:sp>
        <p:nvSpPr>
          <p:cNvPr id="5" name="TextBox 4"/>
          <p:cNvSpPr txBox="1"/>
          <p:nvPr/>
        </p:nvSpPr>
        <p:spPr>
          <a:xfrm>
            <a:off x="538223" y="4639284"/>
            <a:ext cx="8455231" cy="307777"/>
          </a:xfrm>
          <a:prstGeom prst="rect">
            <a:avLst/>
          </a:prstGeom>
          <a:noFill/>
        </p:spPr>
        <p:txBody>
          <a:bodyPr wrap="square" rtlCol="0">
            <a:spAutoFit/>
          </a:bodyPr>
          <a:lstStyle/>
          <a:p>
            <a:r>
              <a:rPr lang="en-US" sz="1400" dirty="0"/>
              <a:t>(Cuba, 20th Cent. </a:t>
            </a:r>
            <a:r>
              <a:rPr lang="en-US" sz="1400" i="1" dirty="0"/>
              <a:t>The United Methodist Book of Worship</a:t>
            </a:r>
            <a:r>
              <a:rPr lang="en-US" sz="1400" dirty="0"/>
              <a:t>, #511).</a:t>
            </a:r>
          </a:p>
        </p:txBody>
      </p:sp>
    </p:spTree>
    <p:extLst>
      <p:ext uri="{BB962C8B-B14F-4D97-AF65-F5344CB8AC3E}">
        <p14:creationId xmlns:p14="http://schemas.microsoft.com/office/powerpoint/2010/main" val="23711928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64815"/>
            <a:ext cx="7620000" cy="857250"/>
          </a:xfrm>
        </p:spPr>
        <p:txBody>
          <a:bodyPr/>
          <a:lstStyle/>
          <a:p>
            <a:r>
              <a:rPr lang="en-US" b="1" dirty="0" smtClean="0">
                <a:effectLst>
                  <a:outerShdw blurRad="38100" dist="38100" dir="2700000" algn="tl">
                    <a:srgbClr val="000000">
                      <a:alpha val="43137"/>
                    </a:srgbClr>
                  </a:outerShdw>
                </a:effectLst>
                <a:latin typeface="+mn-lt"/>
              </a:rPr>
              <a:t>SESSION 4:</a:t>
            </a:r>
            <a:br>
              <a:rPr lang="en-US" b="1" dirty="0" smtClean="0">
                <a:effectLst>
                  <a:outerShdw blurRad="38100" dist="38100" dir="2700000" algn="tl">
                    <a:srgbClr val="000000">
                      <a:alpha val="43137"/>
                    </a:srgbClr>
                  </a:outerShdw>
                </a:effectLst>
                <a:latin typeface="+mn-lt"/>
              </a:rPr>
            </a:br>
            <a:r>
              <a:rPr lang="en-US" b="1" dirty="0" smtClean="0">
                <a:effectLst>
                  <a:outerShdw blurRad="38100" dist="38100" dir="2700000" algn="tl">
                    <a:srgbClr val="000000">
                      <a:alpha val="43137"/>
                    </a:srgbClr>
                  </a:outerShdw>
                </a:effectLst>
                <a:latin typeface="+mn-lt"/>
              </a:rPr>
              <a:t>Learning Outcome Goals</a:t>
            </a:r>
            <a:endParaRPr lang="en-US" b="1"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376517" y="1380901"/>
            <a:ext cx="7961601" cy="2490123"/>
          </a:xfrm>
        </p:spPr>
        <p:txBody>
          <a:bodyPr>
            <a:noAutofit/>
          </a:bodyPr>
          <a:lstStyle/>
          <a:p>
            <a:pPr marL="114300" indent="0">
              <a:buNone/>
            </a:pPr>
            <a:r>
              <a:rPr lang="en-US" sz="2800" dirty="0" smtClean="0"/>
              <a:t>Be able to</a:t>
            </a:r>
          </a:p>
          <a:p>
            <a:pPr marL="114300" indent="0">
              <a:buNone/>
            </a:pPr>
            <a:r>
              <a:rPr lang="en-US" sz="2800" dirty="0" smtClean="0"/>
              <a:t>1. discuss the importance of communication skills in various settings</a:t>
            </a:r>
          </a:p>
          <a:p>
            <a:pPr marL="114300" indent="0">
              <a:buNone/>
            </a:pPr>
            <a:r>
              <a:rPr lang="en-US" sz="2800" dirty="0" smtClean="0"/>
              <a:t>2. list respectful communication guidelines</a:t>
            </a:r>
          </a:p>
          <a:p>
            <a:pPr marL="114300" indent="0">
              <a:buNone/>
            </a:pPr>
            <a:r>
              <a:rPr lang="en-US" sz="2800" dirty="0" smtClean="0"/>
              <a:t>3. describe the process of mutual invitation</a:t>
            </a:r>
          </a:p>
          <a:p>
            <a:pPr marL="114300" indent="0">
              <a:buNone/>
            </a:pPr>
            <a:r>
              <a:rPr lang="en-US" sz="2800" dirty="0" smtClean="0"/>
              <a:t>4. demonstrate listening skills</a:t>
            </a:r>
          </a:p>
          <a:p>
            <a:pPr marL="114300" indent="0">
              <a:buNone/>
            </a:pPr>
            <a:r>
              <a:rPr lang="en-US" sz="2800" dirty="0" smtClean="0"/>
              <a:t>5. share faith stories with another participant</a:t>
            </a:r>
            <a:endParaRPr lang="en-US" sz="2800" dirty="0"/>
          </a:p>
        </p:txBody>
      </p:sp>
      <p:pic>
        <p:nvPicPr>
          <p:cNvPr id="4" name="Picture 3"/>
          <p:cNvPicPr>
            <a:picLocks noChangeAspect="1"/>
          </p:cNvPicPr>
          <p:nvPr/>
        </p:nvPicPr>
        <p:blipFill>
          <a:blip r:embed="rId2"/>
          <a:stretch>
            <a:fillRect/>
          </a:stretch>
        </p:blipFill>
        <p:spPr>
          <a:xfrm>
            <a:off x="6956384" y="176516"/>
            <a:ext cx="1462417" cy="1424025"/>
          </a:xfrm>
          <a:prstGeom prst="rect">
            <a:avLst/>
          </a:prstGeom>
        </p:spPr>
      </p:pic>
    </p:spTree>
    <p:extLst>
      <p:ext uri="{BB962C8B-B14F-4D97-AF65-F5344CB8AC3E}">
        <p14:creationId xmlns:p14="http://schemas.microsoft.com/office/powerpoint/2010/main" val="13020472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1"/>
          <p:cNvSpPr txBox="1">
            <a:spLocks noChangeArrowheads="1"/>
          </p:cNvSpPr>
          <p:nvPr/>
        </p:nvSpPr>
        <p:spPr bwMode="auto">
          <a:xfrm>
            <a:off x="394447" y="428064"/>
            <a:ext cx="7960659" cy="4585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Clr>
                <a:schemeClr val="tx2"/>
              </a:buClr>
              <a:buFont typeface="Wingdings 2" panose="05020102010507070707" pitchFamily="18" charset="2"/>
              <a:buChar char=""/>
              <a:defRPr>
                <a:solidFill>
                  <a:schemeClr val="tx1"/>
                </a:solidFill>
                <a:latin typeface="Verdana" panose="020B0604030504040204" pitchFamily="34" charset="0"/>
              </a:defRPr>
            </a:lvl1pPr>
            <a:lvl2pPr marL="742950" indent="-285750" eaLnBrk="0" hangingPunct="0">
              <a:spcBef>
                <a:spcPct val="20000"/>
              </a:spcBef>
              <a:spcAft>
                <a:spcPts val="600"/>
              </a:spcAft>
              <a:buClr>
                <a:schemeClr val="tx2"/>
              </a:buClr>
              <a:buFont typeface="Wingdings 2" panose="05020102010507070707" pitchFamily="18" charset="2"/>
              <a:buChar char=""/>
              <a:defRPr sz="1600">
                <a:solidFill>
                  <a:schemeClr val="tx1"/>
                </a:solidFill>
                <a:latin typeface="Verdana" panose="020B0604030504040204" pitchFamily="34" charset="0"/>
              </a:defRPr>
            </a:lvl2pPr>
            <a:lvl3pPr marL="1143000" indent="-228600" eaLnBrk="0" hangingPunct="0">
              <a:spcBef>
                <a:spcPct val="20000"/>
              </a:spcBef>
              <a:spcAft>
                <a:spcPts val="600"/>
              </a:spcAft>
              <a:buClr>
                <a:schemeClr val="tx2"/>
              </a:buClr>
              <a:buFont typeface="Wingdings 2" panose="05020102010507070707" pitchFamily="18" charset="2"/>
              <a:buChar char=""/>
              <a:defRPr sz="1400">
                <a:solidFill>
                  <a:schemeClr val="tx1"/>
                </a:solidFill>
                <a:latin typeface="Verdana" panose="020B0604030504040204" pitchFamily="34" charset="0"/>
              </a:defRPr>
            </a:lvl3pPr>
            <a:lvl4pPr marL="16002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4pPr>
            <a:lvl5pPr marL="2057400" indent="-228600" eaLnBrk="0"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5pPr>
            <a:lvl6pPr marL="25146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6pPr>
            <a:lvl7pPr marL="29718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7pPr>
            <a:lvl8pPr marL="34290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8pPr>
            <a:lvl9pPr marL="3886200" indent="-228600" eaLnBrk="0" fontAlgn="base" hangingPunct="0">
              <a:spcBef>
                <a:spcPct val="20000"/>
              </a:spcBef>
              <a:spcAft>
                <a:spcPts val="600"/>
              </a:spcAft>
              <a:buClr>
                <a:schemeClr val="tx2"/>
              </a:buClr>
              <a:buFont typeface="Wingdings 2" panose="05020102010507070707" pitchFamily="18" charset="2"/>
              <a:buChar char=""/>
              <a:defRPr sz="1200">
                <a:solidFill>
                  <a:schemeClr val="tx1"/>
                </a:solidFill>
                <a:latin typeface="Verdana" panose="020B0604030504040204" pitchFamily="34" charset="0"/>
              </a:defRPr>
            </a:lvl9pPr>
          </a:lstStyle>
          <a:p>
            <a:pPr>
              <a:spcBef>
                <a:spcPct val="0"/>
              </a:spcBef>
              <a:spcAft>
                <a:spcPct val="0"/>
              </a:spcAft>
              <a:buClrTx/>
              <a:buFontTx/>
              <a:buNone/>
            </a:pPr>
            <a:r>
              <a:rPr lang="en-US" altLang="en-US" sz="2800" dirty="0">
                <a:solidFill>
                  <a:schemeClr val="bg2">
                    <a:lumMod val="50000"/>
                  </a:schemeClr>
                </a:solidFill>
                <a:latin typeface="Arial" panose="020B0604020202020204" pitchFamily="34" charset="0"/>
              </a:rPr>
              <a:t>“So how can they call on someone they don’t have faith in?  And how can they have faith in someone they haven’t heard of?  And how can they hear without a </a:t>
            </a:r>
            <a:r>
              <a:rPr lang="en-US" altLang="en-US" sz="2800" dirty="0" smtClean="0">
                <a:solidFill>
                  <a:schemeClr val="bg2">
                    <a:lumMod val="50000"/>
                  </a:schemeClr>
                </a:solidFill>
                <a:latin typeface="Arial" panose="020B0604020202020204" pitchFamily="34" charset="0"/>
              </a:rPr>
              <a:t>preacher? And </a:t>
            </a:r>
            <a:r>
              <a:rPr lang="en-US" altLang="en-US" sz="2800" dirty="0">
                <a:solidFill>
                  <a:schemeClr val="bg2">
                    <a:lumMod val="50000"/>
                  </a:schemeClr>
                </a:solidFill>
                <a:latin typeface="Arial" panose="020B0604020202020204" pitchFamily="34" charset="0"/>
              </a:rPr>
              <a:t>how can they preach unless they are sent?  As it is written, ‘</a:t>
            </a:r>
            <a:r>
              <a:rPr lang="en-US" altLang="en-US" sz="2800" i="1" dirty="0">
                <a:solidFill>
                  <a:schemeClr val="bg2">
                    <a:lumMod val="50000"/>
                  </a:schemeClr>
                </a:solidFill>
                <a:latin typeface="Arial" panose="020B0604020202020204" pitchFamily="34" charset="0"/>
              </a:rPr>
              <a:t>How beautiful are the feet of those who announce the good news.’ </a:t>
            </a:r>
            <a:r>
              <a:rPr lang="en-US" altLang="en-US" sz="2800" i="1" dirty="0" smtClean="0">
                <a:solidFill>
                  <a:schemeClr val="bg2">
                    <a:lumMod val="50000"/>
                  </a:schemeClr>
                </a:solidFill>
                <a:latin typeface="Arial" panose="020B0604020202020204" pitchFamily="34" charset="0"/>
              </a:rPr>
              <a:t>”</a:t>
            </a:r>
          </a:p>
          <a:p>
            <a:pPr>
              <a:spcBef>
                <a:spcPct val="0"/>
              </a:spcBef>
              <a:spcAft>
                <a:spcPct val="0"/>
              </a:spcAft>
              <a:buClrTx/>
              <a:buFontTx/>
              <a:buNone/>
            </a:pPr>
            <a:endParaRPr lang="en-US" altLang="en-US" sz="1000" i="1" dirty="0">
              <a:solidFill>
                <a:schemeClr val="bg2">
                  <a:lumMod val="50000"/>
                </a:schemeClr>
              </a:solidFill>
              <a:latin typeface="Arial" panose="020B0604020202020204" pitchFamily="34" charset="0"/>
            </a:endParaRPr>
          </a:p>
          <a:p>
            <a:pPr>
              <a:spcBef>
                <a:spcPct val="0"/>
              </a:spcBef>
              <a:spcAft>
                <a:spcPct val="0"/>
              </a:spcAft>
              <a:buClrTx/>
              <a:buFontTx/>
              <a:buNone/>
            </a:pPr>
            <a:r>
              <a:rPr lang="en-US" altLang="en-US" sz="2800" dirty="0" smtClean="0">
                <a:solidFill>
                  <a:schemeClr val="bg2">
                    <a:lumMod val="50000"/>
                  </a:schemeClr>
                </a:solidFill>
                <a:latin typeface="Arial" panose="020B0604020202020204" pitchFamily="34" charset="0"/>
              </a:rPr>
              <a:t>So </a:t>
            </a:r>
            <a:r>
              <a:rPr lang="en-US" altLang="en-US" sz="2800" dirty="0">
                <a:solidFill>
                  <a:schemeClr val="bg2">
                    <a:lumMod val="50000"/>
                  </a:schemeClr>
                </a:solidFill>
                <a:latin typeface="Arial" panose="020B0604020202020204" pitchFamily="34" charset="0"/>
              </a:rPr>
              <a:t>faith comes from listening, but it’s listening by means of Christ’s message.</a:t>
            </a:r>
          </a:p>
          <a:p>
            <a:pPr>
              <a:spcBef>
                <a:spcPct val="0"/>
              </a:spcBef>
              <a:spcAft>
                <a:spcPct val="0"/>
              </a:spcAft>
              <a:buClrTx/>
              <a:buFontTx/>
              <a:buNone/>
            </a:pPr>
            <a:endParaRPr lang="en-US" altLang="en-US" sz="1500" dirty="0">
              <a:solidFill>
                <a:schemeClr val="bg2">
                  <a:lumMod val="50000"/>
                </a:schemeClr>
              </a:solidFill>
              <a:latin typeface="Arial" panose="020B0604020202020204" pitchFamily="34" charset="0"/>
            </a:endParaRPr>
          </a:p>
          <a:p>
            <a:pPr>
              <a:spcBef>
                <a:spcPct val="0"/>
              </a:spcBef>
              <a:spcAft>
                <a:spcPct val="0"/>
              </a:spcAft>
              <a:buClrTx/>
              <a:buFontTx/>
              <a:buNone/>
            </a:pPr>
            <a:r>
              <a:rPr lang="en-US" altLang="en-US" sz="1500" dirty="0">
                <a:solidFill>
                  <a:schemeClr val="bg2">
                    <a:lumMod val="50000"/>
                  </a:schemeClr>
                </a:solidFill>
                <a:latin typeface="Arial" panose="020B0604020202020204" pitchFamily="34" charset="0"/>
              </a:rPr>
              <a:t>Romans 10:14-15,17 (</a:t>
            </a:r>
            <a:r>
              <a:rPr lang="en-US" altLang="en-US" sz="1500" dirty="0" smtClean="0">
                <a:solidFill>
                  <a:schemeClr val="bg2">
                    <a:lumMod val="50000"/>
                  </a:schemeClr>
                </a:solidFill>
                <a:latin typeface="Arial" panose="020B0604020202020204" pitchFamily="34" charset="0"/>
              </a:rPr>
              <a:t>CEB)</a:t>
            </a:r>
            <a:endParaRPr lang="en-US" altLang="en-US" sz="1500" dirty="0">
              <a:solidFill>
                <a:schemeClr val="bg2">
                  <a:lumMod val="50000"/>
                </a:schemeClr>
              </a:solidFill>
              <a:latin typeface="Arial" panose="020B0604020202020204" pitchFamily="34" charset="0"/>
            </a:endParaRPr>
          </a:p>
        </p:txBody>
      </p:sp>
    </p:spTree>
    <p:extLst>
      <p:ext uri="{BB962C8B-B14F-4D97-AF65-F5344CB8AC3E}">
        <p14:creationId xmlns:p14="http://schemas.microsoft.com/office/powerpoint/2010/main" val="25905676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979"/>
            <a:ext cx="7620000" cy="857250"/>
          </a:xfrm>
        </p:spPr>
        <p:txBody>
          <a:bodyPr/>
          <a:lstStyle/>
          <a:p>
            <a:r>
              <a:rPr lang="en-US" sz="3600" b="1" dirty="0">
                <a:effectLst>
                  <a:outerShdw blurRad="38100" dist="38100" dir="2700000" algn="tl">
                    <a:srgbClr val="000000">
                      <a:alpha val="43137"/>
                    </a:srgbClr>
                  </a:outerShdw>
                </a:effectLst>
                <a:latin typeface="+mn-lt"/>
              </a:rPr>
              <a:t>Respectful Communications Guidelines</a:t>
            </a:r>
          </a:p>
        </p:txBody>
      </p:sp>
      <p:sp>
        <p:nvSpPr>
          <p:cNvPr id="3" name="Content Placeholder 2"/>
          <p:cNvSpPr>
            <a:spLocks noGrp="1"/>
          </p:cNvSpPr>
          <p:nvPr>
            <p:ph idx="1"/>
          </p:nvPr>
        </p:nvSpPr>
        <p:spPr>
          <a:xfrm>
            <a:off x="228600" y="1102240"/>
            <a:ext cx="8077200" cy="3600450"/>
          </a:xfrm>
        </p:spPr>
        <p:txBody>
          <a:bodyPr>
            <a:noAutofit/>
          </a:bodyPr>
          <a:lstStyle/>
          <a:p>
            <a:pPr marL="114300" indent="0">
              <a:buNone/>
            </a:pPr>
            <a:r>
              <a:rPr lang="en-US" altLang="en-US" sz="2400" dirty="0" smtClean="0">
                <a:solidFill>
                  <a:srgbClr val="CC0000"/>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R</a:t>
            </a:r>
            <a:r>
              <a:rPr lang="en-US" altLang="en-US" sz="2400"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 take </a:t>
            </a:r>
            <a:r>
              <a:rPr lang="en-US" altLang="en-US" sz="2400" dirty="0">
                <a:solidFill>
                  <a:srgbClr val="CC0000"/>
                </a:solidFill>
                <a:latin typeface="Arial" panose="020B0604020202020204" pitchFamily="34" charset="0"/>
                <a:ea typeface="MS PGothic" panose="020B0600070205080204" pitchFamily="34" charset="-128"/>
                <a:cs typeface="Arial" panose="020B0604020202020204" pitchFamily="34" charset="0"/>
              </a:rPr>
              <a:t>Responsibility</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 for what you say and feel, without</a:t>
            </a:r>
            <a:b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br>
            <a:r>
              <a:rPr lang="en-US" altLang="en-US" sz="2400"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	blaming </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others.</a:t>
            </a:r>
            <a:b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br>
            <a:r>
              <a:rPr lang="en-US" altLang="en-US" sz="2400" dirty="0">
                <a:solidFill>
                  <a:srgbClr val="CC0000"/>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E</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 = </a:t>
            </a:r>
            <a:r>
              <a:rPr lang="en-US" altLang="en-US" sz="2400" dirty="0">
                <a:solidFill>
                  <a:srgbClr val="CC0000"/>
                </a:solidFill>
                <a:latin typeface="Arial" panose="020B0604020202020204" pitchFamily="34" charset="0"/>
                <a:ea typeface="MS PGothic" panose="020B0600070205080204" pitchFamily="34" charset="-128"/>
                <a:cs typeface="Arial" panose="020B0604020202020204" pitchFamily="34" charset="0"/>
              </a:rPr>
              <a:t>Empathetic</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 listening. Try to understand how the other</a:t>
            </a:r>
            <a:b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br>
            <a:r>
              <a:rPr lang="en-US" altLang="en-US" sz="2400"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	person </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feels.</a:t>
            </a:r>
            <a:b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br>
            <a:r>
              <a:rPr lang="en-US" altLang="en-US" sz="2400" dirty="0">
                <a:solidFill>
                  <a:srgbClr val="CC0000"/>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S</a:t>
            </a:r>
            <a:r>
              <a:rPr lang="en-US" altLang="en-US" sz="2400" dirty="0">
                <a:solidFill>
                  <a:srgbClr val="CC0000"/>
                </a:solidFill>
                <a:latin typeface="Arial" panose="020B0604020202020204" pitchFamily="34" charset="0"/>
                <a:ea typeface="MS PGothic" panose="020B0600070205080204" pitchFamily="34" charset="-128"/>
                <a:cs typeface="Arial" panose="020B0604020202020204" pitchFamily="34" charset="0"/>
              </a:rPr>
              <a:t> </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 be </a:t>
            </a:r>
            <a:r>
              <a:rPr lang="en-US" altLang="en-US" sz="2400" dirty="0">
                <a:solidFill>
                  <a:srgbClr val="CC0000"/>
                </a:solidFill>
                <a:latin typeface="Arial" panose="020B0604020202020204" pitchFamily="34" charset="0"/>
                <a:ea typeface="MS PGothic" panose="020B0600070205080204" pitchFamily="34" charset="-128"/>
                <a:cs typeface="Arial" panose="020B0604020202020204" pitchFamily="34" charset="0"/>
              </a:rPr>
              <a:t>Sensitive</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 to differences in communication styles.</a:t>
            </a:r>
            <a:b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br>
            <a:r>
              <a:rPr lang="en-US" altLang="en-US" sz="2400" dirty="0">
                <a:solidFill>
                  <a:srgbClr val="CC0000"/>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P</a:t>
            </a:r>
            <a:r>
              <a:rPr lang="en-US" altLang="en-US" sz="2400" dirty="0">
                <a:solidFill>
                  <a:srgbClr val="CC0000"/>
                </a:solidFill>
                <a:latin typeface="Arial" panose="020B0604020202020204" pitchFamily="34" charset="0"/>
                <a:ea typeface="MS PGothic" panose="020B0600070205080204" pitchFamily="34" charset="-128"/>
                <a:cs typeface="Arial" panose="020B0604020202020204" pitchFamily="34" charset="0"/>
              </a:rPr>
              <a:t> </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en-US" sz="2400" dirty="0">
                <a:solidFill>
                  <a:srgbClr val="CC0000"/>
                </a:solidFill>
                <a:latin typeface="Arial" panose="020B0604020202020204" pitchFamily="34" charset="0"/>
                <a:ea typeface="MS PGothic" panose="020B0600070205080204" pitchFamily="34" charset="-128"/>
                <a:cs typeface="Arial" panose="020B0604020202020204" pitchFamily="34" charset="0"/>
              </a:rPr>
              <a:t>Ponder </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on what you hear and feel before you speak.</a:t>
            </a:r>
            <a:b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br>
            <a:r>
              <a:rPr lang="en-US" altLang="en-US" sz="2400" dirty="0">
                <a:solidFill>
                  <a:srgbClr val="CC0000"/>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E</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 = </a:t>
            </a:r>
            <a:r>
              <a:rPr lang="en-US" altLang="en-US" sz="2400" dirty="0">
                <a:solidFill>
                  <a:srgbClr val="CC0000"/>
                </a:solidFill>
                <a:latin typeface="Arial" panose="020B0604020202020204" pitchFamily="34" charset="0"/>
                <a:ea typeface="MS PGothic" panose="020B0600070205080204" pitchFamily="34" charset="-128"/>
                <a:cs typeface="Arial" panose="020B0604020202020204" pitchFamily="34" charset="0"/>
              </a:rPr>
              <a:t>Examine</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 your own assumptions and perceptions.</a:t>
            </a:r>
            <a:b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br>
            <a:r>
              <a:rPr lang="en-US" altLang="en-US" sz="2400" dirty="0">
                <a:solidFill>
                  <a:srgbClr val="CC0000"/>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C</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 = keep</a:t>
            </a:r>
            <a:r>
              <a:rPr lang="en-US" altLang="en-US" sz="2400" dirty="0">
                <a:solidFill>
                  <a:srgbClr val="CC0000"/>
                </a:solidFill>
                <a:latin typeface="Arial" panose="020B0604020202020204" pitchFamily="34" charset="0"/>
                <a:ea typeface="MS PGothic" panose="020B0600070205080204" pitchFamily="34" charset="-128"/>
                <a:cs typeface="Arial" panose="020B0604020202020204" pitchFamily="34" charset="0"/>
              </a:rPr>
              <a:t> Confidential </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what others have to say.</a:t>
            </a:r>
            <a:b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br>
            <a:r>
              <a:rPr lang="en-US" altLang="en-US" sz="2400" dirty="0">
                <a:solidFill>
                  <a:srgbClr val="CC0000"/>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T</a:t>
            </a:r>
            <a:r>
              <a:rPr lang="en-US" altLang="en-US" sz="2400" dirty="0">
                <a:solidFill>
                  <a:srgbClr val="CC0000"/>
                </a:solidFill>
                <a:latin typeface="Arial" panose="020B0604020202020204" pitchFamily="34" charset="0"/>
                <a:ea typeface="MS PGothic" panose="020B0600070205080204" pitchFamily="34" charset="-128"/>
                <a:cs typeface="Arial" panose="020B0604020202020204" pitchFamily="34" charset="0"/>
              </a:rPr>
              <a:t> </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 </a:t>
            </a:r>
            <a:r>
              <a:rPr lang="en-US" altLang="en-US" sz="2400" dirty="0">
                <a:solidFill>
                  <a:srgbClr val="CC0000"/>
                </a:solidFill>
                <a:latin typeface="Arial" panose="020B0604020202020204" pitchFamily="34" charset="0"/>
                <a:ea typeface="MS PGothic" panose="020B0600070205080204" pitchFamily="34" charset="-128"/>
                <a:cs typeface="Arial" panose="020B0604020202020204" pitchFamily="34" charset="0"/>
              </a:rPr>
              <a:t>Tolerate</a:t>
            </a:r>
            <a:r>
              <a:rPr lang="en-US" alt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 what others have to say.</a:t>
            </a:r>
            <a:endParaRPr lang="en-US" sz="2400" dirty="0"/>
          </a:p>
        </p:txBody>
      </p:sp>
      <p:sp>
        <p:nvSpPr>
          <p:cNvPr id="4" name="TextBox 3"/>
          <p:cNvSpPr txBox="1"/>
          <p:nvPr/>
        </p:nvSpPr>
        <p:spPr>
          <a:xfrm>
            <a:off x="228600" y="4698417"/>
            <a:ext cx="4213412" cy="307777"/>
          </a:xfrm>
          <a:prstGeom prst="rect">
            <a:avLst/>
          </a:prstGeom>
          <a:noFill/>
        </p:spPr>
        <p:txBody>
          <a:bodyPr wrap="square" rtlCol="0">
            <a:spAutoFit/>
          </a:bodyPr>
          <a:lstStyle/>
          <a:p>
            <a:r>
              <a:rPr lang="en-US" sz="1400" dirty="0" smtClean="0"/>
              <a:t>(</a:t>
            </a:r>
            <a:r>
              <a:rPr lang="en-US" sz="1400" dirty="0"/>
              <a:t>©</a:t>
            </a:r>
            <a:r>
              <a:rPr lang="en-US" sz="1400" dirty="0" smtClean="0"/>
              <a:t>Eric </a:t>
            </a:r>
            <a:r>
              <a:rPr lang="en-US" sz="1400" dirty="0"/>
              <a:t>Law. Used by permission.)</a:t>
            </a:r>
          </a:p>
        </p:txBody>
      </p:sp>
    </p:spTree>
    <p:extLst>
      <p:ext uri="{BB962C8B-B14F-4D97-AF65-F5344CB8AC3E}">
        <p14:creationId xmlns:p14="http://schemas.microsoft.com/office/powerpoint/2010/main" val="10422353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160" y="2143125"/>
            <a:ext cx="4025153" cy="857250"/>
          </a:xfrm>
        </p:spPr>
        <p:txBody>
          <a:bodyPr/>
          <a:lstStyle/>
          <a:p>
            <a:pPr algn="ctr"/>
            <a:r>
              <a:rPr lang="en-US" sz="6000" b="1" dirty="0" smtClean="0">
                <a:effectLst>
                  <a:outerShdw blurRad="38100" dist="38100" dir="2700000" algn="tl">
                    <a:srgbClr val="000000">
                      <a:alpha val="43137"/>
                    </a:srgbClr>
                  </a:outerShdw>
                </a:effectLst>
                <a:latin typeface="+mn-lt"/>
              </a:rPr>
              <a:t>MUTUAL INVITATION</a:t>
            </a:r>
            <a:endParaRPr lang="en-US" sz="6000" b="1" dirty="0">
              <a:effectLst>
                <a:outerShdw blurRad="38100" dist="38100" dir="2700000" algn="tl">
                  <a:srgbClr val="000000">
                    <a:alpha val="43137"/>
                  </a:srgbClr>
                </a:outerShdw>
              </a:effectLst>
              <a:latin typeface="+mn-lt"/>
            </a:endParaRPr>
          </a:p>
        </p:txBody>
      </p:sp>
      <p:pic>
        <p:nvPicPr>
          <p:cNvPr id="4" name="Content Placeholder 3"/>
          <p:cNvPicPr>
            <a:picLocks noGrp="1" noChangeAspect="1"/>
          </p:cNvPicPr>
          <p:nvPr>
            <p:ph idx="1"/>
          </p:nvPr>
        </p:nvPicPr>
        <p:blipFill>
          <a:blip r:embed="rId3"/>
          <a:stretch>
            <a:fillRect/>
          </a:stretch>
        </p:blipFill>
        <p:spPr>
          <a:xfrm>
            <a:off x="0" y="0"/>
            <a:ext cx="3426970" cy="5143500"/>
          </a:xfrm>
          <a:prstGeom prst="rect">
            <a:avLst/>
          </a:prstGeom>
        </p:spPr>
      </p:pic>
    </p:spTree>
    <p:extLst>
      <p:ext uri="{BB962C8B-B14F-4D97-AF65-F5344CB8AC3E}">
        <p14:creationId xmlns:p14="http://schemas.microsoft.com/office/powerpoint/2010/main" val="40040723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613368" y="247090"/>
            <a:ext cx="5343525" cy="628650"/>
          </a:xfrm>
        </p:spPr>
        <p:txBody>
          <a:bodyPr anchor="t"/>
          <a:lstStyle/>
          <a:p>
            <a:pPr algn="ctr" eaLnBrk="1" hangingPunct="1"/>
            <a:r>
              <a:rPr lang="en-US" altLang="en-US" sz="3600" b="1" dirty="0" smtClean="0">
                <a:effectLst>
                  <a:outerShdw blurRad="38100" dist="38100" dir="2700000" algn="tl">
                    <a:srgbClr val="000000">
                      <a:alpha val="43137"/>
                    </a:srgbClr>
                  </a:outerShdw>
                </a:effectLst>
                <a:latin typeface="+mn-lt"/>
                <a:cs typeface="Trebuchet MS" panose="020B0603020202020204" pitchFamily="34" charset="0"/>
              </a:rPr>
              <a:t>Communication Settings</a:t>
            </a:r>
            <a:endParaRPr lang="en-US" altLang="en-US" sz="3600" b="1" dirty="0">
              <a:effectLst>
                <a:outerShdw blurRad="38100" dist="38100" dir="2700000" algn="tl">
                  <a:srgbClr val="000000">
                    <a:alpha val="43137"/>
                  </a:srgbClr>
                </a:outerShdw>
              </a:effectLst>
              <a:latin typeface="+mn-lt"/>
              <a:cs typeface="Trebuchet MS" panose="020B0603020202020204" pitchFamily="34" charset="0"/>
            </a:endParaRPr>
          </a:p>
        </p:txBody>
      </p:sp>
      <p:sp>
        <p:nvSpPr>
          <p:cNvPr id="117763" name="Rectangle 3"/>
          <p:cNvSpPr>
            <a:spLocks noGrp="1" noChangeArrowheads="1"/>
          </p:cNvSpPr>
          <p:nvPr>
            <p:ph idx="1"/>
          </p:nvPr>
        </p:nvSpPr>
        <p:spPr>
          <a:xfrm>
            <a:off x="5979459" y="1335740"/>
            <a:ext cx="2528329" cy="3807759"/>
          </a:xfrm>
        </p:spPr>
        <p:txBody>
          <a:bodyPr anchor="t">
            <a:normAutofit fontScale="85000" lnSpcReduction="10000"/>
          </a:bodyPr>
          <a:lstStyle/>
          <a:p>
            <a:pPr marL="0" indent="0">
              <a:buNone/>
            </a:pPr>
            <a:r>
              <a:rPr lang="en-US" altLang="en-US" sz="3000" dirty="0" smtClean="0"/>
              <a:t>Person-to-person</a:t>
            </a:r>
            <a:endParaRPr lang="en-US" altLang="en-US" sz="3000" dirty="0"/>
          </a:p>
          <a:p>
            <a:pPr marL="0" indent="0">
              <a:buNone/>
            </a:pPr>
            <a:r>
              <a:rPr lang="en-US" altLang="en-US" sz="3000" dirty="0" smtClean="0"/>
              <a:t>Personal </a:t>
            </a:r>
            <a:r>
              <a:rPr lang="en-US" altLang="en-US" sz="3000" dirty="0"/>
              <a:t>Space</a:t>
            </a:r>
          </a:p>
          <a:p>
            <a:pPr marL="0" indent="0">
              <a:buNone/>
            </a:pPr>
            <a:r>
              <a:rPr lang="en-US" altLang="en-US" sz="3000" dirty="0"/>
              <a:t>Mutual Understanding</a:t>
            </a:r>
          </a:p>
          <a:p>
            <a:pPr marL="0" indent="0">
              <a:buNone/>
            </a:pPr>
            <a:r>
              <a:rPr lang="en-US" altLang="en-US" sz="3000" dirty="0" smtClean="0"/>
              <a:t>Social media</a:t>
            </a:r>
            <a:endParaRPr lang="en-US" altLang="en-US" sz="3000" dirty="0"/>
          </a:p>
          <a:p>
            <a:pPr marL="342900" lvl="1" indent="0">
              <a:buNone/>
            </a:pPr>
            <a:r>
              <a:rPr lang="en-US" altLang="en-US" sz="3000" dirty="0"/>
              <a:t> Facebook</a:t>
            </a:r>
          </a:p>
          <a:p>
            <a:pPr marL="342900" lvl="1" indent="0">
              <a:buNone/>
            </a:pPr>
            <a:r>
              <a:rPr lang="en-US" altLang="en-US" sz="3000" dirty="0"/>
              <a:t> Twitter</a:t>
            </a:r>
          </a:p>
          <a:p>
            <a:pPr marL="342900" lvl="1" indent="0">
              <a:buNone/>
            </a:pPr>
            <a:r>
              <a:rPr lang="en-US" altLang="en-US" sz="3000" dirty="0"/>
              <a:t> e-mail</a:t>
            </a:r>
          </a:p>
          <a:p>
            <a:pPr marL="342900" lvl="1" indent="0">
              <a:buNone/>
            </a:pPr>
            <a:r>
              <a:rPr lang="en-US" altLang="en-US" sz="2700"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17" y="1228164"/>
            <a:ext cx="5369860" cy="3579907"/>
          </a:xfrm>
          <a:prstGeom prst="rect">
            <a:avLst/>
          </a:prstGeom>
        </p:spPr>
      </p:pic>
    </p:spTree>
    <p:extLst>
      <p:ext uri="{BB962C8B-B14F-4D97-AF65-F5344CB8AC3E}">
        <p14:creationId xmlns:p14="http://schemas.microsoft.com/office/powerpoint/2010/main" val="32282285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9209"/>
            <a:ext cx="7620000" cy="857250"/>
          </a:xfrm>
        </p:spPr>
        <p:txBody>
          <a:bodyPr/>
          <a:lstStyle/>
          <a:p>
            <a:pPr algn="ctr"/>
            <a:r>
              <a:rPr lang="en-US" altLang="en-US" sz="4000" b="1" dirty="0" smtClean="0">
                <a:effectLst>
                  <a:outerShdw blurRad="38100" dist="38100" dir="2700000" algn="tl">
                    <a:srgbClr val="000000">
                      <a:alpha val="43137"/>
                    </a:srgbClr>
                  </a:outerShdw>
                </a:effectLst>
                <a:latin typeface="+mn-lt"/>
                <a:cs typeface="Trebuchet MS" panose="020B0603020202020204" pitchFamily="34" charset="0"/>
              </a:rPr>
              <a:t>The Call to Ministry</a:t>
            </a:r>
          </a:p>
        </p:txBody>
      </p:sp>
      <p:sp>
        <p:nvSpPr>
          <p:cNvPr id="11267" name="Content Placeholder 2"/>
          <p:cNvSpPr>
            <a:spLocks noGrp="1"/>
          </p:cNvSpPr>
          <p:nvPr>
            <p:ph idx="1"/>
          </p:nvPr>
        </p:nvSpPr>
        <p:spPr>
          <a:xfrm>
            <a:off x="115747" y="989030"/>
            <a:ext cx="8484243" cy="4224066"/>
          </a:xfrm>
        </p:spPr>
        <p:txBody>
          <a:bodyPr>
            <a:normAutofit fontScale="77500" lnSpcReduction="20000"/>
          </a:bodyPr>
          <a:lstStyle/>
          <a:p>
            <a:pPr marL="114300" indent="0">
              <a:buNone/>
            </a:pPr>
            <a:r>
              <a:rPr lang="en-US" altLang="en-US" sz="3000" b="1" dirty="0" smtClean="0"/>
              <a:t>¶220</a:t>
            </a:r>
            <a:r>
              <a:rPr lang="en-US" altLang="en-US" sz="3000" dirty="0" smtClean="0"/>
              <a:t>. – </a:t>
            </a:r>
            <a:r>
              <a:rPr lang="en-US" altLang="en-US" sz="3300" i="1" dirty="0" smtClean="0"/>
              <a:t>The Call to Ministry of All the Baptized – </a:t>
            </a:r>
            <a:r>
              <a:rPr lang="en-US" altLang="en-US" sz="3300" dirty="0" smtClean="0"/>
              <a:t>All members of Christ’s universal church are called to share in the ministry which is committed to the whole church of Jesus Christ.  Therefore, each member of the United Methodist Church is to be a servant of Christ on mission in the local and worldwide community.  This servanthood is performed in family life, daily work, recreation and social activities, responsible citizenship, the stewardship of property and accumulated resources, the issues of corporate life and all attitudes towards other persons. </a:t>
            </a:r>
          </a:p>
          <a:p>
            <a:pPr marL="114300" indent="0">
              <a:buNone/>
            </a:pPr>
            <a:endParaRPr lang="en-US" altLang="en-US" sz="2600" i="1" dirty="0"/>
          </a:p>
          <a:p>
            <a:pPr marL="114300" indent="0">
              <a:buNone/>
            </a:pPr>
            <a:endParaRPr lang="en-US" altLang="en-US" sz="1600" i="1" dirty="0" smtClean="0"/>
          </a:p>
          <a:p>
            <a:pPr marL="114300" indent="0">
              <a:buNone/>
            </a:pPr>
            <a:r>
              <a:rPr lang="en-US" altLang="en-US" sz="1600" i="1" dirty="0" smtClean="0"/>
              <a:t>(</a:t>
            </a:r>
            <a:r>
              <a:rPr lang="en-US" altLang="en-US" sz="1600" i="1" u="sng" dirty="0"/>
              <a:t>The Book of Discipline – United Methodist Church, 2012)</a:t>
            </a:r>
            <a:endParaRPr lang="en-US" altLang="en-US" sz="1600" i="1" dirty="0"/>
          </a:p>
          <a:p>
            <a:pPr marL="114300" indent="0">
              <a:buNone/>
            </a:pPr>
            <a:endParaRPr lang="en-US" altLang="en-US" sz="1600" i="1" dirty="0" smtClean="0"/>
          </a:p>
        </p:txBody>
      </p:sp>
    </p:spTree>
    <p:extLst>
      <p:ext uri="{BB962C8B-B14F-4D97-AF65-F5344CB8AC3E}">
        <p14:creationId xmlns:p14="http://schemas.microsoft.com/office/powerpoint/2010/main" val="19945560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283510" y="757766"/>
            <a:ext cx="3288926" cy="514350"/>
          </a:xfrm>
        </p:spPr>
        <p:txBody>
          <a:bodyPr/>
          <a:lstStyle/>
          <a:p>
            <a:pPr eaLnBrk="1" hangingPunct="1"/>
            <a:r>
              <a:rPr lang="en-US" altLang="en-US" sz="3600" b="1" dirty="0" smtClean="0">
                <a:effectLst>
                  <a:outerShdw blurRad="38100" dist="38100" dir="2700000" algn="tl">
                    <a:srgbClr val="000000">
                      <a:alpha val="43137"/>
                    </a:srgbClr>
                  </a:outerShdw>
                </a:effectLst>
                <a:latin typeface="+mn-lt"/>
                <a:cs typeface="Trebuchet MS" panose="020B0603020202020204" pitchFamily="34" charset="0"/>
              </a:rPr>
              <a:t>Special Situations</a:t>
            </a:r>
            <a:r>
              <a:rPr lang="en-US" altLang="en-US" dirty="0" smtClean="0">
                <a:cs typeface="Trebuchet MS" panose="020B0603020202020204" pitchFamily="34" charset="0"/>
              </a:rPr>
              <a:t/>
            </a:r>
            <a:br>
              <a:rPr lang="en-US" altLang="en-US" dirty="0" smtClean="0">
                <a:cs typeface="Trebuchet MS" panose="020B0603020202020204" pitchFamily="34" charset="0"/>
              </a:rPr>
            </a:br>
            <a:endParaRPr lang="en-US" altLang="en-US" dirty="0" smtClean="0">
              <a:cs typeface="Trebuchet MS" panose="020B0603020202020204" pitchFamily="34" charset="0"/>
            </a:endParaRPr>
          </a:p>
        </p:txBody>
      </p:sp>
      <p:sp>
        <p:nvSpPr>
          <p:cNvPr id="123907" name="Rectangle 3"/>
          <p:cNvSpPr>
            <a:spLocks noGrp="1" noChangeArrowheads="1"/>
          </p:cNvSpPr>
          <p:nvPr>
            <p:ph idx="1"/>
          </p:nvPr>
        </p:nvSpPr>
        <p:spPr>
          <a:xfrm>
            <a:off x="153522" y="1312520"/>
            <a:ext cx="3799354" cy="3663763"/>
          </a:xfrm>
        </p:spPr>
        <p:txBody>
          <a:bodyPr>
            <a:normAutofit/>
          </a:bodyPr>
          <a:lstStyle/>
          <a:p>
            <a:pPr eaLnBrk="1" hangingPunct="1"/>
            <a:r>
              <a:rPr lang="en-US" altLang="en-US" sz="2800" b="1" dirty="0" smtClean="0">
                <a:solidFill>
                  <a:srgbClr val="0070C0"/>
                </a:solidFill>
              </a:rPr>
              <a:t>Non-native </a:t>
            </a:r>
            <a:r>
              <a:rPr lang="en-US" altLang="en-US" sz="2800" b="1" dirty="0">
                <a:solidFill>
                  <a:srgbClr val="0070C0"/>
                </a:solidFill>
              </a:rPr>
              <a:t>Language</a:t>
            </a:r>
          </a:p>
          <a:p>
            <a:pPr eaLnBrk="1" hangingPunct="1"/>
            <a:r>
              <a:rPr lang="en-US" altLang="en-US" sz="2800" b="1" dirty="0" smtClean="0">
                <a:solidFill>
                  <a:srgbClr val="0070C0"/>
                </a:solidFill>
              </a:rPr>
              <a:t>Other </a:t>
            </a:r>
            <a:r>
              <a:rPr lang="en-US" altLang="en-US" sz="2800" b="1" dirty="0">
                <a:solidFill>
                  <a:srgbClr val="0070C0"/>
                </a:solidFill>
              </a:rPr>
              <a:t>Age Groups</a:t>
            </a:r>
          </a:p>
          <a:p>
            <a:pPr eaLnBrk="1" hangingPunct="1"/>
            <a:r>
              <a:rPr lang="en-US" altLang="en-US" sz="2800" b="1" dirty="0" smtClean="0">
                <a:solidFill>
                  <a:srgbClr val="0070C0"/>
                </a:solidFill>
              </a:rPr>
              <a:t>People with Mental Health Issues</a:t>
            </a:r>
          </a:p>
          <a:p>
            <a:pPr eaLnBrk="1" hangingPunct="1"/>
            <a:r>
              <a:rPr lang="en-US" altLang="en-US" sz="2800" b="1" dirty="0" smtClean="0">
                <a:solidFill>
                  <a:srgbClr val="0070C0"/>
                </a:solidFill>
              </a:rPr>
              <a:t>People with Intellectual Disabilities</a:t>
            </a:r>
            <a:endParaRPr lang="en-US" altLang="en-US" sz="2800" b="1" dirty="0">
              <a:solidFill>
                <a:srgbClr val="0070C0"/>
              </a:solidFill>
            </a:endParaRPr>
          </a:p>
          <a:p>
            <a:pPr eaLnBrk="1" hangingPunct="1"/>
            <a:endParaRPr lang="en-US" altLang="en-US" sz="27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876" y="410695"/>
            <a:ext cx="4286250" cy="4286250"/>
          </a:xfrm>
          <a:prstGeom prst="rect">
            <a:avLst/>
          </a:prstGeom>
        </p:spPr>
      </p:pic>
    </p:spTree>
    <p:extLst>
      <p:ext uri="{BB962C8B-B14F-4D97-AF65-F5344CB8AC3E}">
        <p14:creationId xmlns:p14="http://schemas.microsoft.com/office/powerpoint/2010/main" val="2672494163"/>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457200" y="238265"/>
            <a:ext cx="6750424" cy="692944"/>
          </a:xfrm>
        </p:spPr>
        <p:txBody>
          <a:bodyPr/>
          <a:lstStyle/>
          <a:p>
            <a:r>
              <a:rPr lang="en-US" altLang="en-US" sz="3600" b="1" dirty="0">
                <a:effectLst>
                  <a:outerShdw blurRad="38100" dist="38100" dir="2700000" algn="tl">
                    <a:srgbClr val="000000">
                      <a:alpha val="43137"/>
                    </a:srgbClr>
                  </a:outerShdw>
                </a:effectLst>
                <a:latin typeface="+mn-lt"/>
                <a:cs typeface="Trebuchet MS" panose="020B0603020202020204" pitchFamily="34" charset="0"/>
              </a:rPr>
              <a:t>Communication </a:t>
            </a:r>
            <a:r>
              <a:rPr lang="en-US" altLang="en-US" sz="3600" b="1" dirty="0" smtClean="0">
                <a:effectLst>
                  <a:outerShdw blurRad="38100" dist="38100" dir="2700000" algn="tl">
                    <a:srgbClr val="000000">
                      <a:alpha val="43137"/>
                    </a:srgbClr>
                  </a:outerShdw>
                </a:effectLst>
                <a:latin typeface="+mn-lt"/>
                <a:cs typeface="Trebuchet MS" panose="020B0603020202020204" pitchFamily="34" charset="0"/>
              </a:rPr>
              <a:t>– Active Listening</a:t>
            </a:r>
            <a:endParaRPr lang="en-US" altLang="en-US" sz="3600" b="1" dirty="0">
              <a:effectLst>
                <a:outerShdw blurRad="38100" dist="38100" dir="2700000" algn="tl">
                  <a:srgbClr val="000000">
                    <a:alpha val="43137"/>
                  </a:srgbClr>
                </a:outerShdw>
              </a:effectLst>
              <a:latin typeface="+mn-lt"/>
              <a:cs typeface="Trebuchet MS" panose="020B0603020202020204" pitchFamily="34" charset="0"/>
            </a:endParaRPr>
          </a:p>
        </p:txBody>
      </p:sp>
      <p:sp>
        <p:nvSpPr>
          <p:cNvPr id="131075" name="Content Placeholder 2"/>
          <p:cNvSpPr>
            <a:spLocks noGrp="1"/>
          </p:cNvSpPr>
          <p:nvPr>
            <p:ph idx="1"/>
          </p:nvPr>
        </p:nvSpPr>
        <p:spPr>
          <a:xfrm>
            <a:off x="1559860" y="1361515"/>
            <a:ext cx="5638800" cy="3600450"/>
          </a:xfrm>
        </p:spPr>
        <p:txBody>
          <a:bodyPr anchor="t"/>
          <a:lstStyle/>
          <a:p>
            <a:pPr marL="457200" indent="-457200">
              <a:buFont typeface="Wingdings" panose="05000000000000000000" pitchFamily="2" charset="2"/>
              <a:buChar char="v"/>
            </a:pPr>
            <a:r>
              <a:rPr lang="en-US" altLang="en-US" sz="3000" dirty="0" smtClean="0">
                <a:solidFill>
                  <a:schemeClr val="accent6">
                    <a:lumMod val="50000"/>
                  </a:schemeClr>
                </a:solidFill>
              </a:rPr>
              <a:t>Pay attention</a:t>
            </a:r>
          </a:p>
          <a:p>
            <a:pPr marL="457200" indent="-457200">
              <a:buFont typeface="Wingdings" panose="05000000000000000000" pitchFamily="2" charset="2"/>
              <a:buChar char="v"/>
            </a:pPr>
            <a:r>
              <a:rPr lang="en-US" altLang="en-US" sz="3000" dirty="0" smtClean="0">
                <a:solidFill>
                  <a:schemeClr val="accent6">
                    <a:lumMod val="50000"/>
                  </a:schemeClr>
                </a:solidFill>
              </a:rPr>
              <a:t>Show that you are listening</a:t>
            </a:r>
          </a:p>
          <a:p>
            <a:pPr marL="457200" indent="-457200">
              <a:buFont typeface="Wingdings" panose="05000000000000000000" pitchFamily="2" charset="2"/>
              <a:buChar char="v"/>
            </a:pPr>
            <a:r>
              <a:rPr lang="en-US" altLang="en-US" sz="3000" dirty="0" smtClean="0">
                <a:solidFill>
                  <a:schemeClr val="accent6">
                    <a:lumMod val="50000"/>
                  </a:schemeClr>
                </a:solidFill>
              </a:rPr>
              <a:t>Provide feedback</a:t>
            </a:r>
          </a:p>
          <a:p>
            <a:pPr marL="457200" indent="-457200">
              <a:buFont typeface="Wingdings" panose="05000000000000000000" pitchFamily="2" charset="2"/>
              <a:buChar char="v"/>
            </a:pPr>
            <a:r>
              <a:rPr lang="en-US" altLang="en-US" sz="3000" dirty="0" smtClean="0">
                <a:solidFill>
                  <a:schemeClr val="accent6">
                    <a:lumMod val="50000"/>
                  </a:schemeClr>
                </a:solidFill>
              </a:rPr>
              <a:t>Defer judgement</a:t>
            </a:r>
          </a:p>
          <a:p>
            <a:pPr marL="457200" indent="-457200">
              <a:buFont typeface="Wingdings" panose="05000000000000000000" pitchFamily="2" charset="2"/>
              <a:buChar char="v"/>
            </a:pPr>
            <a:r>
              <a:rPr lang="en-US" altLang="en-US" sz="3000" dirty="0" smtClean="0">
                <a:solidFill>
                  <a:schemeClr val="accent6">
                    <a:lumMod val="50000"/>
                  </a:schemeClr>
                </a:solidFill>
              </a:rPr>
              <a:t>Respond appropriately</a:t>
            </a:r>
            <a:endParaRPr lang="en-US" altLang="en-US" sz="3000" dirty="0">
              <a:solidFill>
                <a:schemeClr val="accent6">
                  <a:lumMod val="50000"/>
                </a:schemeClr>
              </a:solidFill>
            </a:endParaRPr>
          </a:p>
        </p:txBody>
      </p:sp>
    </p:spTree>
    <p:extLst>
      <p:ext uri="{BB962C8B-B14F-4D97-AF65-F5344CB8AC3E}">
        <p14:creationId xmlns:p14="http://schemas.microsoft.com/office/powerpoint/2010/main" val="22579552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544606" y="265160"/>
            <a:ext cx="6229350" cy="692944"/>
          </a:xfrm>
        </p:spPr>
        <p:txBody>
          <a:bodyPr/>
          <a:lstStyle/>
          <a:p>
            <a:r>
              <a:rPr lang="en-US" altLang="en-US" sz="3600" b="1" dirty="0">
                <a:effectLst>
                  <a:outerShdw blurRad="38100" dist="38100" dir="2700000" algn="tl">
                    <a:srgbClr val="000000">
                      <a:alpha val="43137"/>
                    </a:srgbClr>
                  </a:outerShdw>
                </a:effectLst>
                <a:latin typeface="+mn-lt"/>
                <a:cs typeface="Trebuchet MS" panose="020B0603020202020204" pitchFamily="34" charset="0"/>
              </a:rPr>
              <a:t>Communication - Speaking</a:t>
            </a:r>
          </a:p>
        </p:txBody>
      </p:sp>
      <p:sp>
        <p:nvSpPr>
          <p:cNvPr id="132099" name="Content Placeholder 2"/>
          <p:cNvSpPr>
            <a:spLocks noGrp="1"/>
          </p:cNvSpPr>
          <p:nvPr>
            <p:ph idx="1"/>
          </p:nvPr>
        </p:nvSpPr>
        <p:spPr>
          <a:xfrm>
            <a:off x="1288677" y="1426648"/>
            <a:ext cx="6229350" cy="3039666"/>
          </a:xfrm>
        </p:spPr>
        <p:txBody>
          <a:bodyPr anchor="t">
            <a:normAutofit fontScale="92500" lnSpcReduction="10000"/>
          </a:bodyPr>
          <a:lstStyle/>
          <a:p>
            <a:pPr marL="457200" indent="-457200">
              <a:buFont typeface="Wingdings" panose="05000000000000000000" pitchFamily="2" charset="2"/>
              <a:buChar char="v"/>
            </a:pPr>
            <a:r>
              <a:rPr lang="en-US" altLang="en-US" sz="3200" dirty="0">
                <a:solidFill>
                  <a:schemeClr val="accent6">
                    <a:lumMod val="50000"/>
                  </a:schemeClr>
                </a:solidFill>
              </a:rPr>
              <a:t>Practice speech patterns and pronunciations</a:t>
            </a:r>
          </a:p>
          <a:p>
            <a:pPr marL="457200" indent="-457200">
              <a:buFont typeface="Wingdings" panose="05000000000000000000" pitchFamily="2" charset="2"/>
              <a:buChar char="v"/>
            </a:pPr>
            <a:r>
              <a:rPr lang="en-US" altLang="en-US" sz="3200" dirty="0">
                <a:solidFill>
                  <a:schemeClr val="accent6">
                    <a:lumMod val="50000"/>
                  </a:schemeClr>
                </a:solidFill>
              </a:rPr>
              <a:t>Gestures and Body Language</a:t>
            </a:r>
          </a:p>
          <a:p>
            <a:pPr marL="457200" indent="-457200">
              <a:buFont typeface="Wingdings" panose="05000000000000000000" pitchFamily="2" charset="2"/>
              <a:buChar char="v"/>
            </a:pPr>
            <a:r>
              <a:rPr lang="en-US" altLang="en-US" sz="3200" dirty="0">
                <a:solidFill>
                  <a:schemeClr val="accent6">
                    <a:lumMod val="50000"/>
                  </a:schemeClr>
                </a:solidFill>
              </a:rPr>
              <a:t>Eye Contact</a:t>
            </a:r>
          </a:p>
          <a:p>
            <a:pPr marL="457200" indent="-457200">
              <a:buFont typeface="Wingdings" panose="05000000000000000000" pitchFamily="2" charset="2"/>
              <a:buChar char="v"/>
            </a:pPr>
            <a:r>
              <a:rPr lang="en-US" altLang="en-US" sz="3200" dirty="0">
                <a:solidFill>
                  <a:schemeClr val="accent6">
                    <a:lumMod val="50000"/>
                  </a:schemeClr>
                </a:solidFill>
              </a:rPr>
              <a:t>Humor (be careful!)</a:t>
            </a:r>
          </a:p>
          <a:p>
            <a:pPr marL="457200" indent="-457200">
              <a:buFont typeface="Wingdings" panose="05000000000000000000" pitchFamily="2" charset="2"/>
              <a:buChar char="v"/>
            </a:pPr>
            <a:r>
              <a:rPr lang="en-US" altLang="en-US" sz="3200" dirty="0">
                <a:solidFill>
                  <a:schemeClr val="accent6">
                    <a:lumMod val="50000"/>
                  </a:schemeClr>
                </a:solidFill>
              </a:rPr>
              <a:t>Cultural Consideration and Context</a:t>
            </a:r>
          </a:p>
          <a:p>
            <a:pPr marL="0" indent="0">
              <a:buNone/>
            </a:pPr>
            <a:endParaRPr lang="en-US" altLang="en-US" sz="3000" dirty="0"/>
          </a:p>
        </p:txBody>
      </p:sp>
    </p:spTree>
    <p:extLst>
      <p:ext uri="{BB962C8B-B14F-4D97-AF65-F5344CB8AC3E}">
        <p14:creationId xmlns:p14="http://schemas.microsoft.com/office/powerpoint/2010/main" val="37556423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431427" y="331694"/>
            <a:ext cx="6115050" cy="685800"/>
          </a:xfrm>
        </p:spPr>
        <p:txBody>
          <a:bodyPr/>
          <a:lstStyle/>
          <a:p>
            <a:r>
              <a:rPr lang="en-US" altLang="en-US" sz="2800" b="1" dirty="0" smtClean="0">
                <a:latin typeface="+mn-lt"/>
                <a:cs typeface="Trebuchet MS" panose="020B0603020202020204" pitchFamily="34" charset="0"/>
              </a:rPr>
              <a:t>(Communication – Speaking)</a:t>
            </a:r>
            <a:endParaRPr lang="en-US" altLang="en-US" sz="2800" b="1" dirty="0">
              <a:latin typeface="+mn-lt"/>
              <a:cs typeface="Trebuchet MS" panose="020B0603020202020204" pitchFamily="34" charset="0"/>
            </a:endParaRPr>
          </a:p>
        </p:txBody>
      </p:sp>
      <p:sp>
        <p:nvSpPr>
          <p:cNvPr id="133123" name="Content Placeholder 2"/>
          <p:cNvSpPr>
            <a:spLocks noGrp="1"/>
          </p:cNvSpPr>
          <p:nvPr>
            <p:ph idx="1"/>
          </p:nvPr>
        </p:nvSpPr>
        <p:spPr>
          <a:xfrm>
            <a:off x="1204632" y="1376083"/>
            <a:ext cx="6286500" cy="3543300"/>
          </a:xfrm>
        </p:spPr>
        <p:txBody>
          <a:bodyPr anchor="t"/>
          <a:lstStyle/>
          <a:p>
            <a:pPr>
              <a:buFont typeface="Wingdings" panose="05000000000000000000" pitchFamily="2" charset="2"/>
              <a:buChar char="v"/>
            </a:pPr>
            <a:r>
              <a:rPr lang="en-US" altLang="en-US" sz="3000" dirty="0">
                <a:solidFill>
                  <a:schemeClr val="accent6">
                    <a:lumMod val="50000"/>
                  </a:schemeClr>
                </a:solidFill>
              </a:rPr>
              <a:t>Listen to the text</a:t>
            </a:r>
          </a:p>
          <a:p>
            <a:pPr>
              <a:buFont typeface="Wingdings" panose="05000000000000000000" pitchFamily="2" charset="2"/>
              <a:buChar char="v"/>
            </a:pPr>
            <a:r>
              <a:rPr lang="en-US" altLang="en-US" sz="3000" dirty="0">
                <a:solidFill>
                  <a:schemeClr val="accent6">
                    <a:lumMod val="50000"/>
                  </a:schemeClr>
                </a:solidFill>
              </a:rPr>
              <a:t>Study the text &amp; context</a:t>
            </a:r>
          </a:p>
          <a:p>
            <a:pPr>
              <a:buFont typeface="Wingdings" panose="05000000000000000000" pitchFamily="2" charset="2"/>
              <a:buChar char="v"/>
            </a:pPr>
            <a:r>
              <a:rPr lang="en-US" altLang="en-US" sz="3000" dirty="0">
                <a:solidFill>
                  <a:schemeClr val="accent6">
                    <a:lumMod val="50000"/>
                  </a:schemeClr>
                </a:solidFill>
              </a:rPr>
              <a:t>Don’t avoid the uncomfortable</a:t>
            </a:r>
          </a:p>
          <a:p>
            <a:pPr>
              <a:buFont typeface="Wingdings" panose="05000000000000000000" pitchFamily="2" charset="2"/>
              <a:buChar char="v"/>
            </a:pPr>
            <a:r>
              <a:rPr lang="en-US" altLang="en-US" sz="3000" dirty="0">
                <a:solidFill>
                  <a:schemeClr val="accent6">
                    <a:lumMod val="50000"/>
                  </a:schemeClr>
                </a:solidFill>
              </a:rPr>
              <a:t>Explore transformation</a:t>
            </a:r>
          </a:p>
          <a:p>
            <a:pPr>
              <a:buFont typeface="Wingdings" panose="05000000000000000000" pitchFamily="2" charset="2"/>
              <a:buChar char="v"/>
            </a:pPr>
            <a:r>
              <a:rPr lang="en-US" altLang="en-US" sz="3000" dirty="0">
                <a:solidFill>
                  <a:schemeClr val="accent6">
                    <a:lumMod val="50000"/>
                  </a:schemeClr>
                </a:solidFill>
              </a:rPr>
              <a:t>Translate from then to </a:t>
            </a:r>
            <a:r>
              <a:rPr lang="en-US" altLang="en-US" sz="3000" dirty="0" smtClean="0">
                <a:solidFill>
                  <a:schemeClr val="accent6">
                    <a:lumMod val="50000"/>
                  </a:schemeClr>
                </a:solidFill>
              </a:rPr>
              <a:t>now</a:t>
            </a:r>
            <a:endParaRPr lang="en-US" altLang="en-US" sz="3000" dirty="0">
              <a:solidFill>
                <a:schemeClr val="accent6">
                  <a:lumMod val="50000"/>
                </a:schemeClr>
              </a:solidFill>
            </a:endParaRPr>
          </a:p>
          <a:p>
            <a:pPr>
              <a:buFont typeface="Wingdings" panose="05000000000000000000" pitchFamily="2" charset="2"/>
              <a:buChar char="v"/>
            </a:pPr>
            <a:r>
              <a:rPr lang="en-US" altLang="en-US" sz="3000" dirty="0">
                <a:solidFill>
                  <a:schemeClr val="accent6">
                    <a:lumMod val="50000"/>
                  </a:schemeClr>
                </a:solidFill>
              </a:rPr>
              <a:t>Trust the text</a:t>
            </a:r>
          </a:p>
        </p:txBody>
      </p:sp>
    </p:spTree>
    <p:extLst>
      <p:ext uri="{BB962C8B-B14F-4D97-AF65-F5344CB8AC3E}">
        <p14:creationId xmlns:p14="http://schemas.microsoft.com/office/powerpoint/2010/main" val="11678079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457200" y="318948"/>
            <a:ext cx="6115050" cy="692944"/>
          </a:xfrm>
        </p:spPr>
        <p:txBody>
          <a:bodyPr/>
          <a:lstStyle/>
          <a:p>
            <a:r>
              <a:rPr lang="en-US" altLang="en-US" sz="2800" b="1" dirty="0" smtClean="0">
                <a:latin typeface="+mn-lt"/>
                <a:cs typeface="Trebuchet MS" panose="020B0603020202020204" pitchFamily="34" charset="0"/>
              </a:rPr>
              <a:t>(Communication – Speaking)</a:t>
            </a:r>
            <a:endParaRPr lang="en-US" altLang="en-US" sz="2800" b="1" dirty="0">
              <a:latin typeface="+mn-lt"/>
              <a:cs typeface="Trebuchet MS" panose="020B0603020202020204" pitchFamily="34" charset="0"/>
            </a:endParaRPr>
          </a:p>
        </p:txBody>
      </p:sp>
      <p:sp>
        <p:nvSpPr>
          <p:cNvPr id="134147" name="Content Placeholder 2"/>
          <p:cNvSpPr>
            <a:spLocks noGrp="1"/>
          </p:cNvSpPr>
          <p:nvPr>
            <p:ph idx="1"/>
          </p:nvPr>
        </p:nvSpPr>
        <p:spPr>
          <a:xfrm>
            <a:off x="2662519" y="2284879"/>
            <a:ext cx="2510117" cy="2170579"/>
          </a:xfrm>
        </p:spPr>
        <p:txBody>
          <a:bodyPr anchor="t">
            <a:normAutofit lnSpcReduction="10000"/>
          </a:bodyPr>
          <a:lstStyle/>
          <a:p>
            <a:pPr marL="457200" indent="-457200">
              <a:buFont typeface="Wingdings" panose="05000000000000000000" pitchFamily="2" charset="2"/>
              <a:buChar char="v"/>
            </a:pPr>
            <a:r>
              <a:rPr lang="en-US" altLang="en-US" sz="3000" dirty="0" smtClean="0">
                <a:solidFill>
                  <a:schemeClr val="accent6">
                    <a:lumMod val="50000"/>
                  </a:schemeClr>
                </a:solidFill>
              </a:rPr>
              <a:t>Preparation</a:t>
            </a:r>
            <a:endParaRPr lang="en-US" altLang="en-US" sz="3000" dirty="0">
              <a:solidFill>
                <a:schemeClr val="accent6">
                  <a:lumMod val="50000"/>
                </a:schemeClr>
              </a:solidFill>
            </a:endParaRPr>
          </a:p>
          <a:p>
            <a:pPr marL="457200" indent="-457200">
              <a:buFont typeface="Wingdings" panose="05000000000000000000" pitchFamily="2" charset="2"/>
              <a:buChar char="v"/>
            </a:pPr>
            <a:r>
              <a:rPr lang="en-US" altLang="en-US" sz="3000" dirty="0" smtClean="0">
                <a:solidFill>
                  <a:schemeClr val="accent6">
                    <a:lumMod val="50000"/>
                  </a:schemeClr>
                </a:solidFill>
              </a:rPr>
              <a:t>Practice</a:t>
            </a:r>
            <a:endParaRPr lang="en-US" altLang="en-US" sz="3000" dirty="0">
              <a:solidFill>
                <a:schemeClr val="accent6">
                  <a:lumMod val="50000"/>
                </a:schemeClr>
              </a:solidFill>
            </a:endParaRPr>
          </a:p>
          <a:p>
            <a:pPr marL="457200" indent="-457200">
              <a:buFont typeface="Wingdings" panose="05000000000000000000" pitchFamily="2" charset="2"/>
              <a:buChar char="v"/>
            </a:pPr>
            <a:r>
              <a:rPr lang="en-US" altLang="en-US" sz="3000" dirty="0" smtClean="0">
                <a:solidFill>
                  <a:schemeClr val="accent6">
                    <a:lumMod val="50000"/>
                  </a:schemeClr>
                </a:solidFill>
              </a:rPr>
              <a:t>Prayer</a:t>
            </a:r>
            <a:endParaRPr lang="en-US" altLang="en-US" sz="3000" dirty="0">
              <a:solidFill>
                <a:schemeClr val="accent6">
                  <a:lumMod val="50000"/>
                </a:schemeClr>
              </a:solidFill>
            </a:endParaRPr>
          </a:p>
          <a:p>
            <a:pPr marL="0" indent="0">
              <a:buNone/>
            </a:pPr>
            <a:r>
              <a:rPr lang="en-US" altLang="en-US" sz="3000" dirty="0"/>
              <a:t>   </a:t>
            </a:r>
          </a:p>
        </p:txBody>
      </p:sp>
      <p:sp>
        <p:nvSpPr>
          <p:cNvPr id="2" name="TextBox 1"/>
          <p:cNvSpPr txBox="1"/>
          <p:nvPr/>
        </p:nvSpPr>
        <p:spPr>
          <a:xfrm>
            <a:off x="1855694" y="1326776"/>
            <a:ext cx="3469341" cy="646331"/>
          </a:xfrm>
          <a:prstGeom prst="rect">
            <a:avLst/>
          </a:prstGeom>
          <a:noFill/>
        </p:spPr>
        <p:txBody>
          <a:bodyPr wrap="square" rtlCol="0">
            <a:spAutoFit/>
          </a:bodyPr>
          <a:lstStyle/>
          <a:p>
            <a:r>
              <a:rPr lang="en-US" sz="3600" b="1" dirty="0" smtClean="0"/>
              <a:t>Use the 3 p’s:</a:t>
            </a:r>
            <a:endParaRPr lang="en-US" sz="3600" b="1" dirty="0"/>
          </a:p>
        </p:txBody>
      </p:sp>
    </p:spTree>
    <p:extLst>
      <p:ext uri="{BB962C8B-B14F-4D97-AF65-F5344CB8AC3E}">
        <p14:creationId xmlns:p14="http://schemas.microsoft.com/office/powerpoint/2010/main" val="39083441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295835" y="229720"/>
            <a:ext cx="8050305" cy="857250"/>
          </a:xfrm>
        </p:spPr>
        <p:txBody>
          <a:bodyPr/>
          <a:lstStyle/>
          <a:p>
            <a:pPr eaLnBrk="1" hangingPunct="1"/>
            <a:r>
              <a:rPr lang="en-US" altLang="en-US" sz="3600" b="1" dirty="0" smtClean="0">
                <a:effectLst>
                  <a:outerShdw blurRad="38100" dist="38100" dir="2700000" algn="tl">
                    <a:srgbClr val="000000">
                      <a:alpha val="43137"/>
                    </a:srgbClr>
                  </a:outerShdw>
                </a:effectLst>
                <a:latin typeface="+mn-lt"/>
                <a:cs typeface="Trebuchet MS" panose="020B0603020202020204" pitchFamily="34" charset="0"/>
              </a:rPr>
              <a:t>Communication - Speaking to Large Groups</a:t>
            </a:r>
          </a:p>
        </p:txBody>
      </p:sp>
      <p:sp>
        <p:nvSpPr>
          <p:cNvPr id="139267" name="Rectangle 3"/>
          <p:cNvSpPr>
            <a:spLocks noGrp="1" noChangeArrowheads="1"/>
          </p:cNvSpPr>
          <p:nvPr>
            <p:ph idx="1"/>
          </p:nvPr>
        </p:nvSpPr>
        <p:spPr>
          <a:xfrm>
            <a:off x="883021" y="1427630"/>
            <a:ext cx="6373906" cy="3200400"/>
          </a:xfrm>
        </p:spPr>
        <p:txBody>
          <a:bodyPr>
            <a:normAutofit/>
          </a:bodyPr>
          <a:lstStyle/>
          <a:p>
            <a:pPr eaLnBrk="1" hangingPunct="1">
              <a:buFont typeface="Wingdings" panose="05000000000000000000" pitchFamily="2" charset="2"/>
              <a:buChar char="v"/>
            </a:pPr>
            <a:r>
              <a:rPr lang="en-US" altLang="en-US" sz="2800" dirty="0" smtClean="0"/>
              <a:t>Give information in small sections</a:t>
            </a:r>
          </a:p>
          <a:p>
            <a:pPr eaLnBrk="1" hangingPunct="1">
              <a:buFont typeface="Wingdings" panose="05000000000000000000" pitchFamily="2" charset="2"/>
              <a:buChar char="v"/>
            </a:pPr>
            <a:r>
              <a:rPr lang="en-US" altLang="en-US" sz="2800" dirty="0" smtClean="0"/>
              <a:t>Step-by-step in logical order</a:t>
            </a:r>
          </a:p>
          <a:p>
            <a:pPr eaLnBrk="1" hangingPunct="1">
              <a:buFont typeface="Wingdings" panose="05000000000000000000" pitchFamily="2" charset="2"/>
              <a:buChar char="v"/>
            </a:pPr>
            <a:r>
              <a:rPr lang="en-US" altLang="en-US" sz="2800" dirty="0" smtClean="0"/>
              <a:t>Be creative</a:t>
            </a:r>
          </a:p>
          <a:p>
            <a:pPr eaLnBrk="1" hangingPunct="1">
              <a:buFont typeface="Wingdings" panose="05000000000000000000" pitchFamily="2" charset="2"/>
              <a:buChar char="v"/>
            </a:pPr>
            <a:r>
              <a:rPr lang="en-US" altLang="en-US" sz="2800" dirty="0" smtClean="0"/>
              <a:t>Use examples	</a:t>
            </a:r>
          </a:p>
          <a:p>
            <a:pPr eaLnBrk="1" hangingPunct="1">
              <a:buFont typeface="Wingdings" panose="05000000000000000000" pitchFamily="2" charset="2"/>
              <a:buChar char="v"/>
            </a:pPr>
            <a:r>
              <a:rPr lang="en-US" altLang="en-US" sz="2800" dirty="0" smtClean="0"/>
              <a:t>Use a variety of styles of presentation</a:t>
            </a:r>
          </a:p>
          <a:p>
            <a:pPr eaLnBrk="1" hangingPunct="1">
              <a:buFontTx/>
              <a:buNone/>
            </a:pPr>
            <a:r>
              <a:rPr lang="en-US" altLang="en-US" dirty="0" smtClean="0"/>
              <a:t>	</a:t>
            </a:r>
          </a:p>
        </p:txBody>
      </p:sp>
    </p:spTree>
    <p:extLst>
      <p:ext uri="{BB962C8B-B14F-4D97-AF65-F5344CB8AC3E}">
        <p14:creationId xmlns:p14="http://schemas.microsoft.com/office/powerpoint/2010/main" val="1113885268"/>
      </p:ext>
    </p:extLst>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659" y="89438"/>
            <a:ext cx="7620000" cy="857250"/>
          </a:xfrm>
        </p:spPr>
        <p:txBody>
          <a:bodyPr/>
          <a:lstStyle/>
          <a:p>
            <a:r>
              <a:rPr lang="en-US" b="1" dirty="0" smtClean="0">
                <a:solidFill>
                  <a:schemeClr val="accent6">
                    <a:lumMod val="50000"/>
                  </a:schemeClr>
                </a:solidFill>
                <a:effectLst>
                  <a:outerShdw blurRad="38100" dist="38100" dir="2700000" algn="tl">
                    <a:srgbClr val="000000">
                      <a:alpha val="43137"/>
                    </a:srgbClr>
                  </a:outerShdw>
                </a:effectLst>
                <a:latin typeface="+mn-lt"/>
              </a:rPr>
              <a:t>Ways to Make a Difference</a:t>
            </a:r>
            <a:endParaRPr lang="en-US" b="1" dirty="0">
              <a:solidFill>
                <a:schemeClr val="accent6">
                  <a:lumMod val="50000"/>
                </a:schemeClr>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5862918" y="1236010"/>
            <a:ext cx="2725270" cy="3600450"/>
          </a:xfrm>
        </p:spPr>
        <p:txBody>
          <a:bodyPr>
            <a:noAutofit/>
          </a:bodyPr>
          <a:lstStyle/>
          <a:p>
            <a:pPr marL="114300" indent="0">
              <a:buNone/>
            </a:pPr>
            <a:r>
              <a:rPr lang="en-US" sz="2800" b="1" dirty="0" smtClean="0">
                <a:solidFill>
                  <a:schemeClr val="accent3">
                    <a:lumMod val="50000"/>
                  </a:schemeClr>
                </a:solidFill>
              </a:rPr>
              <a:t>A Ministry of Competence</a:t>
            </a:r>
          </a:p>
          <a:p>
            <a:pPr marL="114300" indent="0">
              <a:buNone/>
            </a:pPr>
            <a:r>
              <a:rPr lang="en-US" sz="2800" b="1" dirty="0" smtClean="0">
                <a:solidFill>
                  <a:schemeClr val="accent6">
                    <a:lumMod val="50000"/>
                  </a:schemeClr>
                </a:solidFill>
              </a:rPr>
              <a:t>A Ministry of Caring</a:t>
            </a:r>
          </a:p>
          <a:p>
            <a:pPr marL="114300" indent="0">
              <a:buNone/>
            </a:pPr>
            <a:r>
              <a:rPr lang="en-US" sz="2800" b="1" dirty="0" smtClean="0">
                <a:solidFill>
                  <a:schemeClr val="accent3">
                    <a:lumMod val="50000"/>
                  </a:schemeClr>
                </a:solidFill>
              </a:rPr>
              <a:t>A Ministry of Ethics</a:t>
            </a:r>
          </a:p>
          <a:p>
            <a:pPr marL="114300" indent="0">
              <a:buNone/>
            </a:pPr>
            <a:r>
              <a:rPr lang="en-US" sz="2800" b="1" dirty="0" smtClean="0">
                <a:solidFill>
                  <a:schemeClr val="accent6">
                    <a:lumMod val="50000"/>
                  </a:schemeClr>
                </a:solidFill>
              </a:rPr>
              <a:t>A Ministry of Change</a:t>
            </a:r>
            <a:endParaRPr lang="en-US" sz="2800" b="1" dirty="0">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0" y="1063229"/>
            <a:ext cx="5694567" cy="4080271"/>
          </a:xfrm>
          <a:prstGeom prst="rect">
            <a:avLst/>
          </a:prstGeom>
        </p:spPr>
      </p:pic>
    </p:spTree>
    <p:extLst>
      <p:ext uri="{BB962C8B-B14F-4D97-AF65-F5344CB8AC3E}">
        <p14:creationId xmlns:p14="http://schemas.microsoft.com/office/powerpoint/2010/main" val="26830600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271" y="610347"/>
            <a:ext cx="5952564" cy="3968375"/>
          </a:xfrm>
          <a:prstGeom prst="rect">
            <a:avLst/>
          </a:prstGeom>
        </p:spPr>
      </p:pic>
      <p:sp>
        <p:nvSpPr>
          <p:cNvPr id="142338" name="Rectangle 2"/>
          <p:cNvSpPr>
            <a:spLocks noGrp="1" noChangeArrowheads="1"/>
          </p:cNvSpPr>
          <p:nvPr>
            <p:ph type="title"/>
          </p:nvPr>
        </p:nvSpPr>
        <p:spPr>
          <a:xfrm>
            <a:off x="233082" y="603473"/>
            <a:ext cx="2492189" cy="3989503"/>
          </a:xfrm>
          <a:ln w="31750">
            <a:solidFill>
              <a:srgbClr val="C00000"/>
            </a:solidFill>
          </a:ln>
        </p:spPr>
        <p:txBody>
          <a:bodyPr/>
          <a:lstStyle/>
          <a:p>
            <a:pPr algn="ctr" eaLnBrk="1" hangingPunct="1"/>
            <a:r>
              <a:rPr lang="en-US" altLang="en-US" sz="6000" b="1" dirty="0" smtClean="0">
                <a:solidFill>
                  <a:schemeClr val="bg1">
                    <a:lumMod val="50000"/>
                  </a:schemeClr>
                </a:solidFill>
                <a:effectLst>
                  <a:outerShdw blurRad="38100" dist="38100" dir="2700000" algn="tl">
                    <a:srgbClr val="000000">
                      <a:alpha val="43137"/>
                    </a:srgbClr>
                  </a:outerShdw>
                </a:effectLst>
                <a:latin typeface="+mn-lt"/>
                <a:cs typeface="Trebuchet MS" panose="020B0603020202020204" pitchFamily="34" charset="0"/>
              </a:rPr>
              <a:t>Sharing Your Faith Story</a:t>
            </a:r>
          </a:p>
        </p:txBody>
      </p:sp>
    </p:spTree>
    <p:extLst>
      <p:ext uri="{BB962C8B-B14F-4D97-AF65-F5344CB8AC3E}">
        <p14:creationId xmlns:p14="http://schemas.microsoft.com/office/powerpoint/2010/main" val="334987538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rot="5400000">
            <a:off x="5491222" y="2488196"/>
            <a:ext cx="4722471" cy="857250"/>
          </a:xfrm>
        </p:spPr>
        <p:txBody>
          <a:bodyPr/>
          <a:lstStyle/>
          <a:p>
            <a:pPr eaLnBrk="1" hangingPunct="1"/>
            <a:r>
              <a:rPr lang="en-US" altLang="en-US" sz="7200" b="1" dirty="0">
                <a:solidFill>
                  <a:schemeClr val="bg1">
                    <a:lumMod val="50000"/>
                  </a:schemeClr>
                </a:solidFill>
                <a:effectLst>
                  <a:outerShdw blurRad="38100" dist="38100" dir="2700000" algn="tl">
                    <a:srgbClr val="000000">
                      <a:alpha val="43137"/>
                    </a:srgbClr>
                  </a:outerShdw>
                </a:effectLst>
                <a:latin typeface="+mn-lt"/>
                <a:cs typeface="Trebuchet MS" panose="020B0603020202020204" pitchFamily="34" charset="0"/>
              </a:rPr>
              <a:t>Journaling</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6847855" cy="5143500"/>
          </a:xfrm>
        </p:spPr>
      </p:pic>
    </p:spTree>
    <p:extLst>
      <p:ext uri="{BB962C8B-B14F-4D97-AF65-F5344CB8AC3E}">
        <p14:creationId xmlns:p14="http://schemas.microsoft.com/office/powerpoint/2010/main" val="2822102855"/>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idx="1"/>
          </p:nvPr>
        </p:nvSpPr>
        <p:spPr>
          <a:xfrm>
            <a:off x="1324577" y="1252050"/>
            <a:ext cx="6286500" cy="3486150"/>
          </a:xfrm>
        </p:spPr>
        <p:txBody>
          <a:bodyPr>
            <a:normAutofit/>
          </a:bodyPr>
          <a:lstStyle/>
          <a:p>
            <a:pPr marL="457200" indent="-457200">
              <a:buFont typeface="Wingdings" panose="05000000000000000000" pitchFamily="2" charset="2"/>
              <a:buChar char="v"/>
            </a:pPr>
            <a:r>
              <a:rPr lang="en-US" altLang="en-US" sz="2800" dirty="0"/>
              <a:t>How will they hear it?</a:t>
            </a:r>
          </a:p>
          <a:p>
            <a:pPr marL="457200" indent="-457200">
              <a:buFont typeface="Wingdings" panose="05000000000000000000" pitchFamily="2" charset="2"/>
              <a:buChar char="v"/>
            </a:pPr>
            <a:r>
              <a:rPr lang="en-US" altLang="en-US" sz="2800" dirty="0"/>
              <a:t>Who will tell them?</a:t>
            </a:r>
          </a:p>
          <a:p>
            <a:pPr marL="457200" indent="-457200">
              <a:buFont typeface="Wingdings" panose="05000000000000000000" pitchFamily="2" charset="2"/>
              <a:buChar char="v"/>
            </a:pPr>
            <a:r>
              <a:rPr lang="en-US" altLang="en-US" sz="2800" dirty="0"/>
              <a:t>If you </a:t>
            </a:r>
            <a:r>
              <a:rPr lang="en-US" altLang="en-US" sz="2800" i="1" dirty="0"/>
              <a:t>were</a:t>
            </a:r>
            <a:r>
              <a:rPr lang="en-US" altLang="en-US" sz="2800" dirty="0"/>
              <a:t> to tell them, what would you say or do?</a:t>
            </a:r>
          </a:p>
          <a:p>
            <a:pPr marL="457200" indent="-457200">
              <a:buFont typeface="Wingdings" panose="05000000000000000000" pitchFamily="2" charset="2"/>
              <a:buChar char="v"/>
            </a:pPr>
            <a:r>
              <a:rPr lang="en-US" altLang="en-US" sz="2800" dirty="0"/>
              <a:t>What are some ways that you can share your faith story without preaching or quoting </a:t>
            </a:r>
            <a:r>
              <a:rPr lang="en-US" altLang="en-US" sz="2800" dirty="0" smtClean="0"/>
              <a:t>Scripture</a:t>
            </a:r>
            <a:r>
              <a:rPr lang="en-US" altLang="en-US" sz="2800" dirty="0"/>
              <a:t>?</a:t>
            </a:r>
          </a:p>
        </p:txBody>
      </p:sp>
      <p:sp>
        <p:nvSpPr>
          <p:cNvPr id="141315" name="Title 1"/>
          <p:cNvSpPr>
            <a:spLocks noGrp="1"/>
          </p:cNvSpPr>
          <p:nvPr>
            <p:ph type="title"/>
          </p:nvPr>
        </p:nvSpPr>
        <p:spPr>
          <a:xfrm>
            <a:off x="408730" y="346652"/>
            <a:ext cx="4059097" cy="692944"/>
          </a:xfrm>
        </p:spPr>
        <p:txBody>
          <a:bodyPr/>
          <a:lstStyle/>
          <a:p>
            <a:r>
              <a:rPr lang="en-US" altLang="en-US" sz="4400" b="1" dirty="0">
                <a:effectLst>
                  <a:outerShdw blurRad="38100" dist="38100" dir="2700000" algn="tl">
                    <a:srgbClr val="000000">
                      <a:alpha val="43137"/>
                    </a:srgbClr>
                  </a:outerShdw>
                </a:effectLst>
                <a:latin typeface="+mn-lt"/>
                <a:cs typeface="Trebuchet MS" panose="020B0603020202020204" pitchFamily="34" charset="0"/>
              </a:rPr>
              <a:t>Communication</a:t>
            </a:r>
          </a:p>
        </p:txBody>
      </p:sp>
    </p:spTree>
    <p:extLst>
      <p:ext uri="{BB962C8B-B14F-4D97-AF65-F5344CB8AC3E}">
        <p14:creationId xmlns:p14="http://schemas.microsoft.com/office/powerpoint/2010/main" val="409987396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6">
      <a:dk1>
        <a:srgbClr val="2F2B20"/>
      </a:dk1>
      <a:lt1>
        <a:srgbClr val="FFFFFF"/>
      </a:lt1>
      <a:dk2>
        <a:srgbClr val="6E0A00"/>
      </a:dk2>
      <a:lt2>
        <a:srgbClr val="ABA099"/>
      </a:lt2>
      <a:accent1>
        <a:srgbClr val="6E0A00"/>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8257</TotalTime>
  <Words>9191</Words>
  <Application>Microsoft Office PowerPoint</Application>
  <PresentationFormat>On-screen Show (16:9)</PresentationFormat>
  <Paragraphs>824</Paragraphs>
  <Slides>126</Slides>
  <Notes>74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126</vt:i4>
      </vt:variant>
    </vt:vector>
  </HeadingPairs>
  <TitlesOfParts>
    <vt:vector size="137" baseType="lpstr">
      <vt:lpstr>MS PGothic</vt:lpstr>
      <vt:lpstr>MS PGothic</vt:lpstr>
      <vt:lpstr>Arial</vt:lpstr>
      <vt:lpstr>Bodoni MT</vt:lpstr>
      <vt:lpstr>Calibri</vt:lpstr>
      <vt:lpstr>Cambria</vt:lpstr>
      <vt:lpstr>Times New Roman</vt:lpstr>
      <vt:lpstr>Trebuchet MS</vt:lpstr>
      <vt:lpstr>Wingdings</vt:lpstr>
      <vt:lpstr>Wingdings 2</vt:lpstr>
      <vt:lpstr>Adjacency</vt:lpstr>
      <vt:lpstr>Introduction to Lay Servant Ministries</vt:lpstr>
      <vt:lpstr>Introductions</vt:lpstr>
      <vt:lpstr>WORSHIP</vt:lpstr>
      <vt:lpstr>Ministry for All</vt:lpstr>
      <vt:lpstr>(Ministry for All)</vt:lpstr>
      <vt:lpstr>Prayer</vt:lpstr>
      <vt:lpstr>SESSION 1: Learning Outcome Goals</vt:lpstr>
      <vt:lpstr>MINISTRY OF THE BAPTIZED</vt:lpstr>
      <vt:lpstr>The Call to Ministry</vt:lpstr>
      <vt:lpstr>(The Call to Ministry)</vt:lpstr>
      <vt:lpstr>Wesleyan Emphases</vt:lpstr>
      <vt:lpstr>A Connectional Church</vt:lpstr>
      <vt:lpstr>Priesthood of Believers</vt:lpstr>
      <vt:lpstr>Called by  GOD</vt:lpstr>
      <vt:lpstr>SMALL GROUPS</vt:lpstr>
      <vt:lpstr>SPIRITUALGIFTS</vt:lpstr>
      <vt:lpstr>The Meaning and Scope of Spiritual Gifts</vt:lpstr>
      <vt:lpstr>SPIRITUAL GIFTS ARE</vt:lpstr>
      <vt:lpstr>SPIRITUAL GIFTS ARE NOT</vt:lpstr>
      <vt:lpstr>THE ROLE OF THE LAITY IN MINISTRY</vt:lpstr>
      <vt:lpstr>FAITHFUL MINISTRY</vt:lpstr>
      <vt:lpstr> THE WESLEYS   Samuel, Susanna, John, Charles </vt:lpstr>
      <vt:lpstr>PowerPoint Presentation</vt:lpstr>
      <vt:lpstr>The Preacher</vt:lpstr>
      <vt:lpstr>Exhorters and Class Leaders</vt:lpstr>
      <vt:lpstr>Thomas Maxfield</vt:lpstr>
      <vt:lpstr>Susannah Wesley</vt:lpstr>
      <vt:lpstr>A Hundred Helpers</vt:lpstr>
      <vt:lpstr>Wesley and the Poor</vt:lpstr>
      <vt:lpstr>SMALL GROUPS</vt:lpstr>
      <vt:lpstr>Where Does Ministry Happen?</vt:lpstr>
      <vt:lpstr>Closing Prayer</vt:lpstr>
      <vt:lpstr>PowerPoint Presentation</vt:lpstr>
      <vt:lpstr>WORSHIP</vt:lpstr>
      <vt:lpstr>Reading</vt:lpstr>
      <vt:lpstr>(Reading)</vt:lpstr>
      <vt:lpstr>(Reading)</vt:lpstr>
      <vt:lpstr>Prayer For a New Heart</vt:lpstr>
      <vt:lpstr>SESSION 2: Learning Outcome Goals</vt:lpstr>
      <vt:lpstr>SERVANT LEADERSHIP</vt:lpstr>
      <vt:lpstr>PowerPoint Presentation</vt:lpstr>
      <vt:lpstr>SERVANT LEADERSHIP</vt:lpstr>
      <vt:lpstr>(SERVANT LEADERSHIP)</vt:lpstr>
      <vt:lpstr>SPIRITUAL LEADERSHIP</vt:lpstr>
      <vt:lpstr>The General Rules…</vt:lpstr>
      <vt:lpstr>(The General Rules)</vt:lpstr>
      <vt:lpstr>Spiritual Leaders are called to holy living  </vt:lpstr>
      <vt:lpstr>Spiritual leadership is...</vt:lpstr>
      <vt:lpstr>Spiritual Leaders practice the means of grace  </vt:lpstr>
      <vt:lpstr>Unity of Ministry</vt:lpstr>
      <vt:lpstr>PowerPoint Presentation</vt:lpstr>
      <vt:lpstr>PowerPoint Presentation</vt:lpstr>
      <vt:lpstr>CHRISTIAN CONFERENCING</vt:lpstr>
      <vt:lpstr>DISCERNMENT</vt:lpstr>
      <vt:lpstr>CONSENSUS</vt:lpstr>
      <vt:lpstr>PowerPoint Presentation</vt:lpstr>
      <vt:lpstr>PRACTICING CONSENSUS</vt:lpstr>
      <vt:lpstr>MEETINGS THAT MATTER</vt:lpstr>
      <vt:lpstr>SMALL GROUPS</vt:lpstr>
      <vt:lpstr>Closing Prayer</vt:lpstr>
      <vt:lpstr>PowerPoint Presentation</vt:lpstr>
      <vt:lpstr>WORSHIP</vt:lpstr>
      <vt:lpstr>Privileges</vt:lpstr>
      <vt:lpstr>(Privileges)</vt:lpstr>
      <vt:lpstr>(Privileges)</vt:lpstr>
      <vt:lpstr>Prayer</vt:lpstr>
      <vt:lpstr>SESSION 3: Learning Outcome Goals</vt:lpstr>
      <vt:lpstr>CARING</vt:lpstr>
      <vt:lpstr>WORKS OF MERCY Acts of Compassion…Acts of Justice</vt:lpstr>
      <vt:lpstr>PowerPoint Presentation</vt:lpstr>
      <vt:lpstr>Types of Caring  Ministries </vt:lpstr>
      <vt:lpstr>Prayer Ministry</vt:lpstr>
      <vt:lpstr>Prison Ministry KAIROS</vt:lpstr>
      <vt:lpstr>Stephen Ministry</vt:lpstr>
      <vt:lpstr>Caring Ministries </vt:lpstr>
      <vt:lpstr>CARING</vt:lpstr>
      <vt:lpstr>Stewardship of Creation</vt:lpstr>
      <vt:lpstr>SMALL GROUPS</vt:lpstr>
      <vt:lpstr>Closing Prayer</vt:lpstr>
      <vt:lpstr>PowerPoint Presentation</vt:lpstr>
      <vt:lpstr>WORSHIP</vt:lpstr>
      <vt:lpstr>The Nicene Creed</vt:lpstr>
      <vt:lpstr>(The Nicene Creed)</vt:lpstr>
      <vt:lpstr>Prayer For God’s Reign</vt:lpstr>
      <vt:lpstr>SESSION 4: Learning Outcome Goals</vt:lpstr>
      <vt:lpstr>PowerPoint Presentation</vt:lpstr>
      <vt:lpstr>Respectful Communications Guidelines</vt:lpstr>
      <vt:lpstr>MUTUAL INVITATION</vt:lpstr>
      <vt:lpstr>Communication Settings</vt:lpstr>
      <vt:lpstr>Special Situations </vt:lpstr>
      <vt:lpstr>Communication – Active Listening</vt:lpstr>
      <vt:lpstr>Communication - Speaking</vt:lpstr>
      <vt:lpstr>(Communication – Speaking)</vt:lpstr>
      <vt:lpstr>(Communication – Speaking)</vt:lpstr>
      <vt:lpstr>Communication - Speaking to Large Groups</vt:lpstr>
      <vt:lpstr>Ways to Make a Difference</vt:lpstr>
      <vt:lpstr>Sharing Your Faith Story</vt:lpstr>
      <vt:lpstr>Journaling</vt:lpstr>
      <vt:lpstr>Communication</vt:lpstr>
      <vt:lpstr>Closing Prayer</vt:lpstr>
      <vt:lpstr>PowerPoint Presentation</vt:lpstr>
      <vt:lpstr>WORSHIP</vt:lpstr>
      <vt:lpstr>God’s Ways Are Not Our Ways</vt:lpstr>
      <vt:lpstr>(God’s Ways Are Not Our Ways)</vt:lpstr>
      <vt:lpstr>(God’s Ways Are Not Our Ways)</vt:lpstr>
      <vt:lpstr>Prayer</vt:lpstr>
      <vt:lpstr>SESSION 5: Learning Outcome Goals</vt:lpstr>
      <vt:lpstr>The Great Commission</vt:lpstr>
      <vt:lpstr>Forms of Ministry</vt:lpstr>
      <vt:lpstr>Lay Servants</vt:lpstr>
      <vt:lpstr>Going into the World</vt:lpstr>
      <vt:lpstr>Certified Lay Servants</vt:lpstr>
      <vt:lpstr>The Role of Lay Speaker</vt:lpstr>
      <vt:lpstr>Certified Lay Minister</vt:lpstr>
      <vt:lpstr>We are called!</vt:lpstr>
      <vt:lpstr>Continuous Study and Spiritual Growth Disciple: One who reflects Jesus   </vt:lpstr>
      <vt:lpstr>ONGOING OUTREACH: Hospitality </vt:lpstr>
      <vt:lpstr>APPRECIATIVE INQUIRY</vt:lpstr>
      <vt:lpstr>Asset-Based Community Development:  How We Work with Other Partners</vt:lpstr>
      <vt:lpstr>SMALL GROUPS</vt:lpstr>
      <vt:lpstr>PowerPoint Presentation</vt:lpstr>
      <vt:lpstr>CLOSING WORSHIP</vt:lpstr>
      <vt:lpstr>Closing Prayer A Covenant Prayer in the Wesleyan Tradition</vt:lpstr>
      <vt:lpstr>(Closing Prayer: A Covenant Prayer in the Wesleyan Tradition)</vt:lpstr>
      <vt:lpstr>PowerPoint Presentation</vt:lpstr>
      <vt:lpstr>Copyright</vt:lpstr>
    </vt:vector>
  </TitlesOfParts>
  <Company>GBOD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Horswill-Johnston</dc:creator>
  <cp:lastModifiedBy>Linda Vankeuren</cp:lastModifiedBy>
  <cp:revision>246</cp:revision>
  <cp:lastPrinted>2015-08-10T18:28:57Z</cp:lastPrinted>
  <dcterms:created xsi:type="dcterms:W3CDTF">2014-03-25T13:59:52Z</dcterms:created>
  <dcterms:modified xsi:type="dcterms:W3CDTF">2015-09-01T14:46:03Z</dcterms:modified>
</cp:coreProperties>
</file>